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7"/>
  </p:notesMasterIdLst>
  <p:sldIdLst>
    <p:sldId id="302" r:id="rId2"/>
    <p:sldId id="381" r:id="rId3"/>
    <p:sldId id="412" r:id="rId4"/>
    <p:sldId id="356" r:id="rId5"/>
    <p:sldId id="408" r:id="rId6"/>
    <p:sldId id="393" r:id="rId7"/>
    <p:sldId id="398" r:id="rId8"/>
    <p:sldId id="411" r:id="rId9"/>
    <p:sldId id="414" r:id="rId10"/>
    <p:sldId id="419" r:id="rId11"/>
    <p:sldId id="420" r:id="rId12"/>
    <p:sldId id="403" r:id="rId13"/>
    <p:sldId id="400" r:id="rId14"/>
    <p:sldId id="384" r:id="rId15"/>
    <p:sldId id="389" r:id="rId16"/>
    <p:sldId id="388" r:id="rId17"/>
    <p:sldId id="421" r:id="rId18"/>
    <p:sldId id="417" r:id="rId19"/>
    <p:sldId id="416" r:id="rId20"/>
    <p:sldId id="415" r:id="rId21"/>
    <p:sldId id="422" r:id="rId22"/>
    <p:sldId id="413" r:id="rId23"/>
    <p:sldId id="418" r:id="rId24"/>
    <p:sldId id="410" r:id="rId25"/>
    <p:sldId id="423" r:id="rId26"/>
  </p:sldIdLst>
  <p:sldSz cx="9144000" cy="6858000" type="screen4x3"/>
  <p:notesSz cx="6858000" cy="9144000"/>
  <p:defaultTextStyle>
    <a:defPPr>
      <a:defRPr lang="nb-NO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FFCC"/>
    <a:srgbClr val="9DFDA8"/>
    <a:srgbClr val="CFFDD3"/>
    <a:srgbClr val="000099"/>
    <a:srgbClr val="000000"/>
    <a:srgbClr val="3399FF"/>
    <a:srgbClr val="FF0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ddels stil 2 - aks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200" autoAdjust="0"/>
  </p:normalViewPr>
  <p:slideViewPr>
    <p:cSldViewPr>
      <p:cViewPr>
        <p:scale>
          <a:sx n="89" d="100"/>
          <a:sy n="89" d="100"/>
        </p:scale>
        <p:origin x="-1258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1794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noProof="0" smtClean="0"/>
              <a:t>Klikk for å redigere tekststiler i malen</a:t>
            </a:r>
          </a:p>
          <a:p>
            <a:pPr lvl="1"/>
            <a:r>
              <a:rPr lang="nb-NO" noProof="0" smtClean="0"/>
              <a:t>Andre nivå</a:t>
            </a:r>
          </a:p>
          <a:p>
            <a:pPr lvl="2"/>
            <a:r>
              <a:rPr lang="nb-NO" noProof="0" smtClean="0"/>
              <a:t>Tredje nivå</a:t>
            </a:r>
          </a:p>
          <a:p>
            <a:pPr lvl="3"/>
            <a:r>
              <a:rPr lang="nb-NO" noProof="0" smtClean="0"/>
              <a:t>Fjerde nivå</a:t>
            </a:r>
          </a:p>
          <a:p>
            <a:pPr lvl="4"/>
            <a:r>
              <a:rPr lang="nb-NO" noProof="0" smtClean="0"/>
              <a:t>Femte nivå</a:t>
            </a:r>
          </a:p>
        </p:txBody>
      </p:sp>
      <p:sp>
        <p:nvSpPr>
          <p:cNvPr id="71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1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EED67F9-8DFD-4A44-B5B7-EF34EB7A4A95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57690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3E6A578-AA5C-4540-924D-EA2DD7718B3E}" type="slidenum">
              <a:rPr lang="nb-NO" smtClean="0"/>
              <a:pPr/>
              <a:t>1</a:t>
            </a:fld>
            <a:endParaRPr lang="nb-NO" smtClean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BA9EC-7A80-4D48-A937-FABF7FE0D091}" type="slidenum">
              <a:rPr lang="nb-NO"/>
              <a:pPr/>
              <a:t>15</a:t>
            </a:fld>
            <a:endParaRPr lang="nb-NO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D43BA3-8A91-4E7B-98E9-DC515AC6A9C5}" type="slidenum">
              <a:rPr lang="nb-NO" sz="1200">
                <a:latin typeface="Arial" charset="0"/>
              </a:rPr>
              <a:pPr algn="r"/>
              <a:t>15</a:t>
            </a:fld>
            <a:endParaRPr lang="nb-NO" sz="120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60525" y="685800"/>
            <a:ext cx="1468438" cy="110013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2316343"/>
            <a:ext cx="5485420" cy="6141820"/>
          </a:xfrm>
        </p:spPr>
        <p:txBody>
          <a:bodyPr/>
          <a:lstStyle/>
          <a:p>
            <a:r>
              <a:rPr lang="nb-NO" sz="1800">
                <a:latin typeface="Comic Sans MS" pitchFamily="66" charset="0"/>
              </a:rPr>
              <a:t>Nå vet vi noe om hva en russamtale ikke skal være, men hva er russamtalen? </a:t>
            </a:r>
          </a:p>
          <a:p>
            <a:endParaRPr lang="nb-NO" sz="1800">
              <a:latin typeface="Comic Sans MS" pitchFamily="66" charset="0"/>
            </a:endParaRPr>
          </a:p>
          <a:p>
            <a:r>
              <a:rPr lang="nb-NO" sz="1800">
                <a:latin typeface="Comic Sans MS" pitchFamily="66" charset="0"/>
              </a:rPr>
              <a:t>Russamtalen er først og fremst en alternativ reaksjon på rusmisbruk i fengsel, men skal også være en samtale som motiverer til endring. 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10BA9EC-7A80-4D48-A937-FABF7FE0D091}" type="slidenum">
              <a:rPr lang="nb-NO"/>
              <a:pPr/>
              <a:t>16</a:t>
            </a:fld>
            <a:endParaRPr lang="nb-NO"/>
          </a:p>
        </p:txBody>
      </p:sp>
      <p:sp>
        <p:nvSpPr>
          <p:cNvPr id="22530" name="Rectangle 7"/>
          <p:cNvSpPr txBox="1">
            <a:spLocks noGrp="1" noChangeArrowheads="1"/>
          </p:cNvSpPr>
          <p:nvPr/>
        </p:nvSpPr>
        <p:spPr bwMode="auto">
          <a:xfrm>
            <a:off x="3884076" y="8684826"/>
            <a:ext cx="2972289" cy="457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FD43BA3-8A91-4E7B-98E9-DC515AC6A9C5}" type="slidenum">
              <a:rPr lang="nb-NO" sz="1200">
                <a:latin typeface="Arial" charset="0"/>
              </a:rPr>
              <a:pPr algn="r"/>
              <a:t>16</a:t>
            </a:fld>
            <a:endParaRPr lang="nb-NO" sz="1200">
              <a:latin typeface="Arial" charset="0"/>
            </a:endParaRPr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660525" y="685800"/>
            <a:ext cx="1468438" cy="1100138"/>
          </a:xfrm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6290" y="2316343"/>
            <a:ext cx="5485420" cy="6141820"/>
          </a:xfrm>
        </p:spPr>
        <p:txBody>
          <a:bodyPr/>
          <a:lstStyle/>
          <a:p>
            <a:r>
              <a:rPr lang="nb-NO" sz="1800">
                <a:latin typeface="Comic Sans MS" pitchFamily="66" charset="0"/>
              </a:rPr>
              <a:t>Nå vet vi noe om hva en russamtale ikke skal være, men hva er russamtalen? </a:t>
            </a:r>
          </a:p>
          <a:p>
            <a:endParaRPr lang="nb-NO" sz="1800">
              <a:latin typeface="Comic Sans MS" pitchFamily="66" charset="0"/>
            </a:endParaRPr>
          </a:p>
          <a:p>
            <a:r>
              <a:rPr lang="nb-NO" sz="1800">
                <a:latin typeface="Comic Sans MS" pitchFamily="66" charset="0"/>
              </a:rPr>
              <a:t>Russamtalen er først og fremst en alternativ reaksjon på rusmisbruk i fengsel, men skal også være en samtale som motiverer til endring.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EBA9D92-D461-40CA-90B4-84C3C844D8D7}" type="slidenum">
              <a:rPr lang="nb-NO" smtClean="0"/>
              <a:pPr>
                <a:defRPr/>
              </a:pPr>
              <a:t>2</a:t>
            </a:fld>
            <a:endParaRPr lang="nb-NO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nb-NO" smtClean="0"/>
              <a:t>Det er altfor mange som har lite å gå til når dommen er sonet. Undersøkelser av levekårene for de som kommer i fengsel, viser langt større problemer enn det vi finner i befolkningen ellers. </a:t>
            </a:r>
          </a:p>
          <a:p>
            <a:pPr eaLnBrk="1" hangingPunct="1"/>
            <a:r>
              <a:rPr lang="nb-NO" smtClean="0"/>
              <a:t>(Problemlisten i beredskap til spørsmål</a:t>
            </a:r>
            <a:r>
              <a:rPr lang="nb-NO" smtClean="0">
                <a:sym typeface="Wingdings" pitchFamily="2" charset="2"/>
              </a:rPr>
              <a:t>)</a:t>
            </a:r>
            <a:endParaRPr lang="nb-NO" smtClean="0"/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60 % rusmisbrukere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30 % opplevd familie i fengsel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40 % maks. ungdomsskole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30 % arbeidsledige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50 % kroniske sykdommer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30 % barnevernsklienter 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30 % bostedsløse</a:t>
            </a:r>
          </a:p>
          <a:p>
            <a:pPr>
              <a:lnSpc>
                <a:spcPct val="80000"/>
              </a:lnSpc>
              <a:spcBef>
                <a:spcPct val="50000"/>
              </a:spcBef>
              <a:buClr>
                <a:schemeClr val="accent1"/>
              </a:buClr>
              <a:buFont typeface="Wingdings" pitchFamily="2" charset="2"/>
              <a:buChar char="§"/>
            </a:pPr>
            <a:r>
              <a:rPr lang="nb-NO" smtClean="0"/>
              <a:t>40 % under fattigdomsgrensen)</a:t>
            </a:r>
          </a:p>
          <a:p>
            <a:pPr eaLnBrk="1" hangingPunct="1"/>
            <a:r>
              <a:rPr lang="nb-NO" smtClean="0"/>
              <a:t>Det er en sammenheng mellom kriminalpolitikk og velferdspolitikk. Bedre levekår er viktig for å få ned gjengangerkriminaliteten. Det er derfor regjeringen i Soria Moria-erklæringen la frem tanken om en tilbakeføringsgaranti. 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Plassholder for lysbilde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Plassholder for lysbildenumm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697D05A-7B30-406B-915B-DBC03E0A6F69}" type="slidenum">
              <a:rPr lang="nb-NO" sz="1200"/>
              <a:pPr algn="r"/>
              <a:t>4</a:t>
            </a:fld>
            <a:endParaRPr lang="nb-NO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EED67F9-8DFD-4A44-B5B7-EF34EB7A4A95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nb-NO" smtClean="0"/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DECB0A9-4632-48B4-A1FC-AD98E5FD68E9}" type="slidenum">
              <a:rPr lang="nb-NO" smtClean="0"/>
              <a:pPr/>
              <a:t>6</a:t>
            </a:fld>
            <a:endParaRPr lang="nb-NO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FFA7D-DD67-49F1-BF36-1F729607E689}" type="slidenum">
              <a:rPr lang="nb-NO" smtClean="0"/>
              <a:pPr>
                <a:defRPr/>
              </a:pPr>
              <a:t>7</a:t>
            </a:fld>
            <a:endParaRPr lang="nb-NO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CD56FF-03A6-4030-A483-DC4EF22EC6FC}" type="slidenum">
              <a:rPr lang="nb-NO" smtClean="0"/>
              <a:pPr/>
              <a:t>12</a:t>
            </a:fld>
            <a:endParaRPr lang="nb-NO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7FFA7D-DD67-49F1-BF36-1F729607E689}" type="slidenum">
              <a:rPr lang="nb-NO" smtClean="0"/>
              <a:pPr>
                <a:defRPr/>
              </a:pPr>
              <a:t>13</a:t>
            </a:fld>
            <a:endParaRPr lang="nb-NO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nb-NO" smtClean="0"/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3F4DC7-AB30-4F47-8DFD-1CD81FADB7C7}" type="slidenum">
              <a:rPr lang="nb-NO"/>
              <a:pPr/>
              <a:t>14</a:t>
            </a:fld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50" y="20638"/>
            <a:ext cx="9144000" cy="6858000"/>
            <a:chOff x="0" y="0"/>
            <a:chExt cx="5760" cy="4320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sp>
        <p:nvSpPr>
          <p:cNvPr id="7" name="Freeform 5"/>
          <p:cNvSpPr>
            <a:spLocks/>
          </p:cNvSpPr>
          <p:nvPr/>
        </p:nvSpPr>
        <p:spPr bwMode="hidden">
          <a:xfrm>
            <a:off x="6242050" y="626903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/>
          </a:p>
        </p:txBody>
      </p: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-1588" y="6034088"/>
            <a:ext cx="7845426" cy="850900"/>
            <a:chOff x="0" y="3792"/>
            <a:chExt cx="4942" cy="536"/>
          </a:xfrm>
        </p:grpSpPr>
        <p:sp>
          <p:nvSpPr>
            <p:cNvPr id="9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grpSp>
          <p:nvGrpSpPr>
            <p:cNvPr id="10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6" cy="536"/>
              <a:chOff x="2486" y="3792"/>
              <a:chExt cx="2456" cy="536"/>
            </a:xfrm>
          </p:grpSpPr>
          <p:sp>
            <p:nvSpPr>
              <p:cNvPr id="12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4" cy="529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592" y="527"/>
                  </a:cxn>
                  <a:cxn ang="0">
                    <a:pos x="994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4" h="529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592" y="527"/>
                    </a:lnTo>
                    <a:lnTo>
                      <a:pt x="994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13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14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15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16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</p:grpSp>
        <p:sp>
          <p:nvSpPr>
            <p:cNvPr id="11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grpSp>
        <p:nvGrpSpPr>
          <p:cNvPr id="17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18" name="Freeform 16"/>
            <p:cNvSpPr>
              <a:spLocks/>
            </p:cNvSpPr>
            <p:nvPr userDrawn="1"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19" name="Freeform 17"/>
            <p:cNvSpPr>
              <a:spLocks/>
            </p:cNvSpPr>
            <p:nvPr userDrawn="1"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20" name="Freeform 18"/>
            <p:cNvSpPr>
              <a:spLocks/>
            </p:cNvSpPr>
            <p:nvPr userDrawn="1"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21" name="Freeform 19"/>
            <p:cNvSpPr>
              <a:spLocks/>
            </p:cNvSpPr>
            <p:nvPr userDrawn="1"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22" name="Freeform 20"/>
            <p:cNvSpPr>
              <a:spLocks/>
            </p:cNvSpPr>
            <p:nvPr userDrawn="1"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23" name="Freeform 21"/>
            <p:cNvSpPr>
              <a:spLocks/>
            </p:cNvSpPr>
            <p:nvPr userDrawn="1"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sp>
        <p:nvSpPr>
          <p:cNvPr id="5142" name="Rectangle 2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447800"/>
            <a:ext cx="8229600" cy="1736725"/>
          </a:xfrm>
        </p:spPr>
        <p:txBody>
          <a:bodyPr/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5143" name="Rectangle 2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24" name="Rectangle 24"/>
          <p:cNvSpPr>
            <a:spLocks noGrp="1" noChangeArrowheads="1"/>
          </p:cNvSpPr>
          <p:nvPr>
            <p:ph type="dt" sz="quarter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25" name="Rectangle 25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ED0259E4-24B8-4EF0-B5F5-EC58AAD29F6D}" type="slidenum">
              <a:rPr lang="nb-NO"/>
              <a:pPr>
                <a:defRPr/>
              </a:pPr>
              <a:t>‹#›</a:t>
            </a:fld>
            <a:endParaRPr lang="nb-NO"/>
          </a:p>
        </p:txBody>
      </p:sp>
      <p:sp>
        <p:nvSpPr>
          <p:cNvPr id="26" name="Rectangle 26"/>
          <p:cNvSpPr>
            <a:spLocks noGrp="1" noChangeArrowheads="1"/>
          </p:cNvSpPr>
          <p:nvPr>
            <p:ph type="ftr" sz="quarter" idx="12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8E5A34-C08B-4813-8FED-561A77A713B9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5867400"/>
          </a:xfrm>
        </p:spPr>
        <p:txBody>
          <a:bodyPr vert="eaVert"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5867400"/>
          </a:xfrm>
        </p:spPr>
        <p:txBody>
          <a:bodyPr vert="eaVert"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5515CC-0809-4771-A87D-CF9D72DF50D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tel, utklipp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58875" y="1066800"/>
            <a:ext cx="6435725" cy="533400"/>
          </a:xfrm>
        </p:spPr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utklipp 2"/>
          <p:cNvSpPr>
            <a:spLocks noGrp="1"/>
          </p:cNvSpPr>
          <p:nvPr>
            <p:ph type="clipArt" sz="half" idx="1"/>
          </p:nvPr>
        </p:nvSpPr>
        <p:spPr>
          <a:xfrm>
            <a:off x="1133475" y="1838325"/>
            <a:ext cx="3167063" cy="4114800"/>
          </a:xfrm>
        </p:spPr>
        <p:txBody>
          <a:bodyPr/>
          <a:lstStyle/>
          <a:p>
            <a:pPr lvl="0"/>
            <a:endParaRPr lang="nb-NO" noProof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452938" y="1838325"/>
            <a:ext cx="3167062" cy="4114800"/>
          </a:xfrm>
        </p:spPr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3F86B-B42D-4D00-BECD-F58FC78F37DC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1369A8-5D6D-4AA5-AE7F-1069181CA334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495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39789D-07C6-4CCE-8B6F-5BAB4CB32620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7" name="Plassholder for bunntekst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2B9878-5572-4DBA-9728-8085F3497AF1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19CB6B-6C51-49A8-A776-91489296386E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bunntekst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742EA-7CC4-48B9-BBE3-C37E2F6ECC18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 smtClean="0"/>
              <a:t>Klikk for å redigere tekststiler i malen</a:t>
            </a:r>
          </a:p>
          <a:p>
            <a:pPr lvl="1"/>
            <a:r>
              <a:rPr lang="nb-NO" smtClean="0"/>
              <a:t>Andre nivå</a:t>
            </a:r>
          </a:p>
          <a:p>
            <a:pPr lvl="2"/>
            <a:r>
              <a:rPr lang="nb-NO" smtClean="0"/>
              <a:t>Tredje nivå</a:t>
            </a:r>
          </a:p>
          <a:p>
            <a:pPr lvl="3"/>
            <a:r>
              <a:rPr lang="nb-NO" smtClean="0"/>
              <a:t>Fjerde nivå</a:t>
            </a:r>
          </a:p>
          <a:p>
            <a:pPr lvl="4"/>
            <a:r>
              <a:rPr lang="nb-NO" smtClean="0"/>
              <a:t>Femte nivå</a:t>
            </a:r>
            <a:endParaRPr lang="nb-NO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EB4297-EBB2-4731-8663-8DADE4FDDE3B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b-NO" smtClean="0"/>
              <a:t>Klikk for å redigere tittelstil</a:t>
            </a:r>
            <a:endParaRPr lang="nb-NO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b-NO" noProof="0" smtClean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 smtClean="0"/>
              <a:t>Klikk for å redigere tekststiler i malen</a:t>
            </a:r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1E55E-1B4D-40DE-B3DB-380EAD52281F}" type="slidenum">
              <a:rPr lang="nb-NO"/>
              <a:pPr>
                <a:defRPr/>
              </a:pPr>
              <a:t>‹#›</a:t>
            </a:fld>
            <a:endParaRPr lang="nb-NO"/>
          </a:p>
        </p:txBody>
      </p:sp>
    </p:spTree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rotWithShape="0">
          <a:gsLst>
            <a:gs pos="0">
              <a:schemeClr val="bg1">
                <a:gamma/>
                <a:shade val="46275"/>
                <a:invGamma/>
              </a:schemeClr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4099" name="Freeform 3"/>
            <p:cNvSpPr>
              <a:spLocks/>
            </p:cNvSpPr>
            <p:nvPr/>
          </p:nvSpPr>
          <p:spPr bwMode="hidden">
            <a:xfrm>
              <a:off x="0" y="3072"/>
              <a:ext cx="5760" cy="1248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accent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00" name="Freeform 4"/>
            <p:cNvSpPr>
              <a:spLocks/>
            </p:cNvSpPr>
            <p:nvPr/>
          </p:nvSpPr>
          <p:spPr bwMode="hidden">
            <a:xfrm>
              <a:off x="0" y="0"/>
              <a:ext cx="5760" cy="3072"/>
            </a:xfrm>
            <a:custGeom>
              <a:avLst/>
              <a:gdLst/>
              <a:ahLst/>
              <a:cxnLst>
                <a:cxn ang="0">
                  <a:pos x="6027" y="2296"/>
                </a:cxn>
                <a:cxn ang="0">
                  <a:pos x="0" y="2296"/>
                </a:cxn>
                <a:cxn ang="0">
                  <a:pos x="0" y="0"/>
                </a:cxn>
                <a:cxn ang="0">
                  <a:pos x="6027" y="0"/>
                </a:cxn>
                <a:cxn ang="0">
                  <a:pos x="6027" y="2296"/>
                </a:cxn>
                <a:cxn ang="0">
                  <a:pos x="6027" y="2296"/>
                </a:cxn>
              </a:cxnLst>
              <a:rect l="0" t="0" r="r" b="b"/>
              <a:pathLst>
                <a:path w="6027" h="2296">
                  <a:moveTo>
                    <a:pt x="6027" y="2296"/>
                  </a:moveTo>
                  <a:lnTo>
                    <a:pt x="0" y="2296"/>
                  </a:lnTo>
                  <a:lnTo>
                    <a:pt x="0" y="0"/>
                  </a:lnTo>
                  <a:lnTo>
                    <a:pt x="6027" y="0"/>
                  </a:lnTo>
                  <a:lnTo>
                    <a:pt x="6027" y="2296"/>
                  </a:lnTo>
                  <a:lnTo>
                    <a:pt x="6027" y="229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sp>
        <p:nvSpPr>
          <p:cNvPr id="4101" name="Freeform 5"/>
          <p:cNvSpPr>
            <a:spLocks/>
          </p:cNvSpPr>
          <p:nvPr/>
        </p:nvSpPr>
        <p:spPr bwMode="hidden">
          <a:xfrm>
            <a:off x="6248400" y="6262688"/>
            <a:ext cx="2895600" cy="609600"/>
          </a:xfrm>
          <a:custGeom>
            <a:avLst/>
            <a:gdLst/>
            <a:ahLst/>
            <a:cxnLst>
              <a:cxn ang="0">
                <a:pos x="5748" y="246"/>
              </a:cxn>
              <a:cxn ang="0">
                <a:pos x="0" y="246"/>
              </a:cxn>
              <a:cxn ang="0">
                <a:pos x="0" y="0"/>
              </a:cxn>
              <a:cxn ang="0">
                <a:pos x="5748" y="0"/>
              </a:cxn>
              <a:cxn ang="0">
                <a:pos x="5748" y="246"/>
              </a:cxn>
              <a:cxn ang="0">
                <a:pos x="5748" y="246"/>
              </a:cxn>
            </a:cxnLst>
            <a:rect l="0" t="0" r="r" b="b"/>
            <a:pathLst>
              <a:path w="5748" h="246">
                <a:moveTo>
                  <a:pt x="5748" y="246"/>
                </a:moveTo>
                <a:lnTo>
                  <a:pt x="0" y="246"/>
                </a:lnTo>
                <a:lnTo>
                  <a:pt x="0" y="0"/>
                </a:lnTo>
                <a:lnTo>
                  <a:pt x="5748" y="0"/>
                </a:lnTo>
                <a:lnTo>
                  <a:pt x="5748" y="246"/>
                </a:lnTo>
                <a:lnTo>
                  <a:pt x="5748" y="246"/>
                </a:lnTo>
                <a:close/>
              </a:path>
            </a:pathLst>
          </a:cu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nb-NO"/>
          </a:p>
        </p:txBody>
      </p:sp>
      <p:grpSp>
        <p:nvGrpSpPr>
          <p:cNvPr id="1028" name="Group 6"/>
          <p:cNvGrpSpPr>
            <a:grpSpLocks/>
          </p:cNvGrpSpPr>
          <p:nvPr/>
        </p:nvGrpSpPr>
        <p:grpSpPr bwMode="auto">
          <a:xfrm>
            <a:off x="0" y="6019800"/>
            <a:ext cx="7848600" cy="857250"/>
            <a:chOff x="0" y="3792"/>
            <a:chExt cx="4944" cy="540"/>
          </a:xfrm>
        </p:grpSpPr>
        <p:sp>
          <p:nvSpPr>
            <p:cNvPr id="4103" name="Freeform 7"/>
            <p:cNvSpPr>
              <a:spLocks/>
            </p:cNvSpPr>
            <p:nvPr userDrawn="1"/>
          </p:nvSpPr>
          <p:spPr bwMode="ltGray">
            <a:xfrm>
              <a:off x="1488" y="3792"/>
              <a:ext cx="3240" cy="536"/>
            </a:xfrm>
            <a:custGeom>
              <a:avLst/>
              <a:gdLst/>
              <a:ahLst/>
              <a:cxnLst>
                <a:cxn ang="0">
                  <a:pos x="3132" y="469"/>
                </a:cxn>
                <a:cxn ang="0">
                  <a:pos x="2995" y="395"/>
                </a:cxn>
                <a:cxn ang="0">
                  <a:pos x="2911" y="375"/>
                </a:cxn>
                <a:cxn ang="0">
                  <a:pos x="2678" y="228"/>
                </a:cxn>
                <a:cxn ang="0">
                  <a:pos x="2553" y="74"/>
                </a:cxn>
                <a:cxn ang="0">
                  <a:pos x="2457" y="7"/>
                </a:cxn>
                <a:cxn ang="0">
                  <a:pos x="2403" y="47"/>
                </a:cxn>
                <a:cxn ang="0">
                  <a:pos x="2289" y="74"/>
                </a:cxn>
                <a:cxn ang="0">
                  <a:pos x="2134" y="74"/>
                </a:cxn>
                <a:cxn ang="0">
                  <a:pos x="2044" y="128"/>
                </a:cxn>
                <a:cxn ang="0">
                  <a:pos x="1775" y="222"/>
                </a:cxn>
                <a:cxn ang="0">
                  <a:pos x="1602" y="181"/>
                </a:cxn>
                <a:cxn ang="0">
                  <a:pos x="1560" y="101"/>
                </a:cxn>
                <a:cxn ang="0">
                  <a:pos x="1542" y="87"/>
                </a:cxn>
                <a:cxn ang="0">
                  <a:pos x="1446" y="60"/>
                </a:cxn>
                <a:cxn ang="0">
                  <a:pos x="1375" y="74"/>
                </a:cxn>
                <a:cxn ang="0">
                  <a:pos x="1309" y="87"/>
                </a:cxn>
                <a:cxn ang="0">
                  <a:pos x="1243" y="13"/>
                </a:cxn>
                <a:cxn ang="0">
                  <a:pos x="1225" y="0"/>
                </a:cxn>
                <a:cxn ang="0">
                  <a:pos x="1189" y="0"/>
                </a:cxn>
                <a:cxn ang="0">
                  <a:pos x="1106" y="34"/>
                </a:cxn>
                <a:cxn ang="0">
                  <a:pos x="1106" y="34"/>
                </a:cxn>
                <a:cxn ang="0">
                  <a:pos x="1094" y="40"/>
                </a:cxn>
                <a:cxn ang="0">
                  <a:pos x="1070" y="54"/>
                </a:cxn>
                <a:cxn ang="0">
                  <a:pos x="1034" y="74"/>
                </a:cxn>
                <a:cxn ang="0">
                  <a:pos x="1004" y="74"/>
                </a:cxn>
                <a:cxn ang="0">
                  <a:pos x="986" y="74"/>
                </a:cxn>
                <a:cxn ang="0">
                  <a:pos x="956" y="81"/>
                </a:cxn>
                <a:cxn ang="0">
                  <a:pos x="920" y="94"/>
                </a:cxn>
                <a:cxn ang="0">
                  <a:pos x="884" y="107"/>
                </a:cxn>
                <a:cxn ang="0">
                  <a:pos x="843" y="128"/>
                </a:cxn>
                <a:cxn ang="0">
                  <a:pos x="813" y="141"/>
                </a:cxn>
                <a:cxn ang="0">
                  <a:pos x="789" y="148"/>
                </a:cxn>
                <a:cxn ang="0">
                  <a:pos x="783" y="154"/>
                </a:cxn>
                <a:cxn ang="0">
                  <a:pos x="556" y="228"/>
                </a:cxn>
                <a:cxn ang="0">
                  <a:pos x="394" y="294"/>
                </a:cxn>
                <a:cxn ang="0">
                  <a:pos x="107" y="462"/>
                </a:cxn>
                <a:cxn ang="0">
                  <a:pos x="0" y="536"/>
                </a:cxn>
                <a:cxn ang="0">
                  <a:pos x="3240" y="536"/>
                </a:cxn>
                <a:cxn ang="0">
                  <a:pos x="3132" y="469"/>
                </a:cxn>
                <a:cxn ang="0">
                  <a:pos x="3132" y="469"/>
                </a:cxn>
              </a:cxnLst>
              <a:rect l="0" t="0" r="r" b="b"/>
              <a:pathLst>
                <a:path w="3240" h="536">
                  <a:moveTo>
                    <a:pt x="3132" y="469"/>
                  </a:moveTo>
                  <a:lnTo>
                    <a:pt x="2995" y="395"/>
                  </a:lnTo>
                  <a:lnTo>
                    <a:pt x="2911" y="375"/>
                  </a:lnTo>
                  <a:lnTo>
                    <a:pt x="2678" y="228"/>
                  </a:lnTo>
                  <a:lnTo>
                    <a:pt x="2553" y="74"/>
                  </a:lnTo>
                  <a:lnTo>
                    <a:pt x="2457" y="7"/>
                  </a:lnTo>
                  <a:lnTo>
                    <a:pt x="2403" y="47"/>
                  </a:lnTo>
                  <a:lnTo>
                    <a:pt x="2289" y="74"/>
                  </a:lnTo>
                  <a:lnTo>
                    <a:pt x="2134" y="74"/>
                  </a:lnTo>
                  <a:lnTo>
                    <a:pt x="2044" y="128"/>
                  </a:lnTo>
                  <a:lnTo>
                    <a:pt x="1775" y="222"/>
                  </a:lnTo>
                  <a:lnTo>
                    <a:pt x="1602" y="181"/>
                  </a:lnTo>
                  <a:lnTo>
                    <a:pt x="1560" y="101"/>
                  </a:lnTo>
                  <a:lnTo>
                    <a:pt x="1542" y="87"/>
                  </a:lnTo>
                  <a:lnTo>
                    <a:pt x="1446" y="60"/>
                  </a:lnTo>
                  <a:lnTo>
                    <a:pt x="1375" y="74"/>
                  </a:lnTo>
                  <a:lnTo>
                    <a:pt x="1309" y="87"/>
                  </a:lnTo>
                  <a:lnTo>
                    <a:pt x="1243" y="13"/>
                  </a:lnTo>
                  <a:lnTo>
                    <a:pt x="1225" y="0"/>
                  </a:lnTo>
                  <a:lnTo>
                    <a:pt x="1189" y="0"/>
                  </a:lnTo>
                  <a:lnTo>
                    <a:pt x="1106" y="34"/>
                  </a:lnTo>
                  <a:lnTo>
                    <a:pt x="1106" y="34"/>
                  </a:lnTo>
                  <a:lnTo>
                    <a:pt x="1094" y="40"/>
                  </a:lnTo>
                  <a:lnTo>
                    <a:pt x="1070" y="54"/>
                  </a:lnTo>
                  <a:lnTo>
                    <a:pt x="1034" y="74"/>
                  </a:lnTo>
                  <a:lnTo>
                    <a:pt x="1004" y="74"/>
                  </a:lnTo>
                  <a:lnTo>
                    <a:pt x="986" y="74"/>
                  </a:lnTo>
                  <a:lnTo>
                    <a:pt x="956" y="81"/>
                  </a:lnTo>
                  <a:lnTo>
                    <a:pt x="920" y="94"/>
                  </a:lnTo>
                  <a:lnTo>
                    <a:pt x="884" y="107"/>
                  </a:lnTo>
                  <a:lnTo>
                    <a:pt x="843" y="128"/>
                  </a:lnTo>
                  <a:lnTo>
                    <a:pt x="813" y="141"/>
                  </a:lnTo>
                  <a:lnTo>
                    <a:pt x="789" y="148"/>
                  </a:lnTo>
                  <a:lnTo>
                    <a:pt x="783" y="154"/>
                  </a:lnTo>
                  <a:lnTo>
                    <a:pt x="556" y="228"/>
                  </a:lnTo>
                  <a:lnTo>
                    <a:pt x="394" y="294"/>
                  </a:lnTo>
                  <a:lnTo>
                    <a:pt x="107" y="462"/>
                  </a:lnTo>
                  <a:lnTo>
                    <a:pt x="0" y="536"/>
                  </a:lnTo>
                  <a:lnTo>
                    <a:pt x="3240" y="536"/>
                  </a:lnTo>
                  <a:lnTo>
                    <a:pt x="3132" y="469"/>
                  </a:lnTo>
                  <a:lnTo>
                    <a:pt x="3132" y="469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grpSp>
          <p:nvGrpSpPr>
            <p:cNvPr id="1041" name="Group 8"/>
            <p:cNvGrpSpPr>
              <a:grpSpLocks/>
            </p:cNvGrpSpPr>
            <p:nvPr userDrawn="1"/>
          </p:nvGrpSpPr>
          <p:grpSpPr bwMode="auto">
            <a:xfrm>
              <a:off x="2486" y="3792"/>
              <a:ext cx="2458" cy="540"/>
              <a:chOff x="2486" y="3792"/>
              <a:chExt cx="2458" cy="540"/>
            </a:xfrm>
          </p:grpSpPr>
          <p:sp>
            <p:nvSpPr>
              <p:cNvPr id="4105" name="Freeform 9"/>
              <p:cNvSpPr>
                <a:spLocks/>
              </p:cNvSpPr>
              <p:nvPr userDrawn="1"/>
            </p:nvSpPr>
            <p:spPr bwMode="ltGray">
              <a:xfrm>
                <a:off x="3948" y="3799"/>
                <a:ext cx="996" cy="533"/>
              </a:xfrm>
              <a:custGeom>
                <a:avLst/>
                <a:gdLst/>
                <a:ahLst/>
                <a:cxnLst>
                  <a:cxn ang="0">
                    <a:pos x="636" y="373"/>
                  </a:cxn>
                  <a:cxn ang="0">
                    <a:pos x="495" y="370"/>
                  </a:cxn>
                  <a:cxn ang="0">
                    <a:pos x="280" y="249"/>
                  </a:cxn>
                  <a:cxn ang="0">
                    <a:pos x="127" y="66"/>
                  </a:cxn>
                  <a:cxn ang="0">
                    <a:pos x="0" y="0"/>
                  </a:cxn>
                  <a:cxn ang="0">
                    <a:pos x="22" y="26"/>
                  </a:cxn>
                  <a:cxn ang="0">
                    <a:pos x="0" y="65"/>
                  </a:cxn>
                  <a:cxn ang="0">
                    <a:pos x="30" y="119"/>
                  </a:cxn>
                  <a:cxn ang="0">
                    <a:pos x="75" y="243"/>
                  </a:cxn>
                  <a:cxn ang="0">
                    <a:pos x="45" y="422"/>
                  </a:cxn>
                  <a:cxn ang="0">
                    <a:pos x="200" y="329"/>
                  </a:cxn>
                  <a:cxn ang="0">
                    <a:pos x="612" y="533"/>
                  </a:cxn>
                  <a:cxn ang="0">
                    <a:pos x="996" y="529"/>
                  </a:cxn>
                  <a:cxn ang="0">
                    <a:pos x="828" y="473"/>
                  </a:cxn>
                  <a:cxn ang="0">
                    <a:pos x="636" y="373"/>
                  </a:cxn>
                </a:cxnLst>
                <a:rect l="0" t="0" r="r" b="b"/>
                <a:pathLst>
                  <a:path w="996" h="533">
                    <a:moveTo>
                      <a:pt x="636" y="373"/>
                    </a:moveTo>
                    <a:lnTo>
                      <a:pt x="495" y="370"/>
                    </a:lnTo>
                    <a:lnTo>
                      <a:pt x="280" y="249"/>
                    </a:lnTo>
                    <a:lnTo>
                      <a:pt x="127" y="66"/>
                    </a:lnTo>
                    <a:lnTo>
                      <a:pt x="0" y="0"/>
                    </a:lnTo>
                    <a:lnTo>
                      <a:pt x="22" y="26"/>
                    </a:lnTo>
                    <a:lnTo>
                      <a:pt x="0" y="65"/>
                    </a:lnTo>
                    <a:lnTo>
                      <a:pt x="30" y="119"/>
                    </a:lnTo>
                    <a:lnTo>
                      <a:pt x="75" y="243"/>
                    </a:lnTo>
                    <a:lnTo>
                      <a:pt x="45" y="422"/>
                    </a:lnTo>
                    <a:lnTo>
                      <a:pt x="200" y="329"/>
                    </a:lnTo>
                    <a:lnTo>
                      <a:pt x="612" y="533"/>
                    </a:lnTo>
                    <a:lnTo>
                      <a:pt x="996" y="529"/>
                    </a:lnTo>
                    <a:lnTo>
                      <a:pt x="828" y="473"/>
                    </a:lnTo>
                    <a:lnTo>
                      <a:pt x="636" y="373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106" name="Freeform 10"/>
              <p:cNvSpPr>
                <a:spLocks/>
              </p:cNvSpPr>
              <p:nvPr userDrawn="1"/>
            </p:nvSpPr>
            <p:spPr bwMode="ltGray">
              <a:xfrm>
                <a:off x="2677" y="3792"/>
                <a:ext cx="186" cy="395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54" y="18"/>
                  </a:cxn>
                  <a:cxn ang="0">
                    <a:pos x="24" y="30"/>
                  </a:cxn>
                  <a:cxn ang="0">
                    <a:pos x="18" y="66"/>
                  </a:cxn>
                  <a:cxn ang="0">
                    <a:pos x="42" y="114"/>
                  </a:cxn>
                  <a:cxn ang="0">
                    <a:pos x="48" y="162"/>
                  </a:cxn>
                  <a:cxn ang="0">
                    <a:pos x="0" y="353"/>
                  </a:cxn>
                  <a:cxn ang="0">
                    <a:pos x="54" y="233"/>
                  </a:cxn>
                  <a:cxn ang="0">
                    <a:pos x="84" y="216"/>
                  </a:cxn>
                  <a:cxn ang="0">
                    <a:pos x="126" y="126"/>
                  </a:cxn>
                  <a:cxn ang="0">
                    <a:pos x="144" y="120"/>
                  </a:cxn>
                  <a:cxn ang="0">
                    <a:pos x="144" y="90"/>
                  </a:cxn>
                  <a:cxn ang="0">
                    <a:pos x="186" y="66"/>
                  </a:cxn>
                  <a:cxn ang="0">
                    <a:pos x="162" y="60"/>
                  </a:cxn>
                  <a:cxn ang="0">
                    <a:pos x="36" y="0"/>
                  </a:cxn>
                  <a:cxn ang="0">
                    <a:pos x="36" y="0"/>
                  </a:cxn>
                </a:cxnLst>
                <a:rect l="0" t="0" r="r" b="b"/>
                <a:pathLst>
                  <a:path w="186" h="353">
                    <a:moveTo>
                      <a:pt x="36" y="0"/>
                    </a:moveTo>
                    <a:lnTo>
                      <a:pt x="54" y="18"/>
                    </a:lnTo>
                    <a:lnTo>
                      <a:pt x="24" y="30"/>
                    </a:lnTo>
                    <a:lnTo>
                      <a:pt x="18" y="66"/>
                    </a:lnTo>
                    <a:lnTo>
                      <a:pt x="42" y="114"/>
                    </a:lnTo>
                    <a:lnTo>
                      <a:pt x="48" y="162"/>
                    </a:lnTo>
                    <a:lnTo>
                      <a:pt x="0" y="353"/>
                    </a:lnTo>
                    <a:lnTo>
                      <a:pt x="54" y="233"/>
                    </a:lnTo>
                    <a:lnTo>
                      <a:pt x="84" y="216"/>
                    </a:lnTo>
                    <a:lnTo>
                      <a:pt x="126" y="126"/>
                    </a:lnTo>
                    <a:lnTo>
                      <a:pt x="144" y="120"/>
                    </a:lnTo>
                    <a:lnTo>
                      <a:pt x="144" y="90"/>
                    </a:lnTo>
                    <a:lnTo>
                      <a:pt x="186" y="66"/>
                    </a:lnTo>
                    <a:lnTo>
                      <a:pt x="162" y="6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107" name="Freeform 11"/>
              <p:cNvSpPr>
                <a:spLocks/>
              </p:cNvSpPr>
              <p:nvPr userDrawn="1"/>
            </p:nvSpPr>
            <p:spPr bwMode="ltGray">
              <a:xfrm>
                <a:off x="3030" y="3893"/>
                <a:ext cx="378" cy="271"/>
              </a:xfrm>
              <a:custGeom>
                <a:avLst/>
                <a:gdLst/>
                <a:ahLst/>
                <a:cxnLst>
                  <a:cxn ang="0">
                    <a:pos x="18" y="0"/>
                  </a:cxn>
                  <a:cxn ang="0">
                    <a:pos x="12" y="13"/>
                  </a:cxn>
                  <a:cxn ang="0">
                    <a:pos x="0" y="40"/>
                  </a:cxn>
                  <a:cxn ang="0">
                    <a:pos x="60" y="121"/>
                  </a:cxn>
                  <a:cxn ang="0">
                    <a:pos x="310" y="271"/>
                  </a:cxn>
                  <a:cxn ang="0">
                    <a:pos x="290" y="139"/>
                  </a:cxn>
                  <a:cxn ang="0">
                    <a:pos x="378" y="76"/>
                  </a:cxn>
                  <a:cxn ang="0">
                    <a:pos x="251" y="94"/>
                  </a:cxn>
                  <a:cxn ang="0">
                    <a:pos x="90" y="54"/>
                  </a:cxn>
                  <a:cxn ang="0">
                    <a:pos x="18" y="0"/>
                  </a:cxn>
                  <a:cxn ang="0">
                    <a:pos x="18" y="0"/>
                  </a:cxn>
                </a:cxnLst>
                <a:rect l="0" t="0" r="r" b="b"/>
                <a:pathLst>
                  <a:path w="378" h="271">
                    <a:moveTo>
                      <a:pt x="18" y="0"/>
                    </a:moveTo>
                    <a:lnTo>
                      <a:pt x="12" y="13"/>
                    </a:lnTo>
                    <a:lnTo>
                      <a:pt x="0" y="40"/>
                    </a:lnTo>
                    <a:lnTo>
                      <a:pt x="60" y="121"/>
                    </a:lnTo>
                    <a:lnTo>
                      <a:pt x="310" y="271"/>
                    </a:lnTo>
                    <a:lnTo>
                      <a:pt x="290" y="139"/>
                    </a:lnTo>
                    <a:lnTo>
                      <a:pt x="378" y="76"/>
                    </a:lnTo>
                    <a:lnTo>
                      <a:pt x="251" y="94"/>
                    </a:lnTo>
                    <a:lnTo>
                      <a:pt x="90" y="54"/>
                    </a:lnTo>
                    <a:lnTo>
                      <a:pt x="18" y="0"/>
                    </a:lnTo>
                    <a:lnTo>
                      <a:pt x="18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108" name="Freeform 12"/>
              <p:cNvSpPr>
                <a:spLocks/>
              </p:cNvSpPr>
              <p:nvPr userDrawn="1"/>
            </p:nvSpPr>
            <p:spPr bwMode="ltGray">
              <a:xfrm>
                <a:off x="3628" y="3866"/>
                <a:ext cx="155" cy="74"/>
              </a:xfrm>
              <a:custGeom>
                <a:avLst/>
                <a:gdLst/>
                <a:ahLst/>
                <a:cxnLst>
                  <a:cxn ang="0">
                    <a:pos x="114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" y="6"/>
                  </a:cxn>
                  <a:cxn ang="0">
                    <a:pos x="6" y="18"/>
                  </a:cxn>
                  <a:cxn ang="0">
                    <a:pos x="0" y="24"/>
                  </a:cxn>
                  <a:cxn ang="0">
                    <a:pos x="78" y="60"/>
                  </a:cxn>
                  <a:cxn ang="0">
                    <a:pos x="96" y="42"/>
                  </a:cxn>
                  <a:cxn ang="0">
                    <a:pos x="155" y="66"/>
                  </a:cxn>
                  <a:cxn ang="0">
                    <a:pos x="126" y="24"/>
                  </a:cxn>
                  <a:cxn ang="0">
                    <a:pos x="149" y="0"/>
                  </a:cxn>
                  <a:cxn ang="0">
                    <a:pos x="114" y="0"/>
                  </a:cxn>
                  <a:cxn ang="0">
                    <a:pos x="114" y="0"/>
                  </a:cxn>
                </a:cxnLst>
                <a:rect l="0" t="0" r="r" b="b"/>
                <a:pathLst>
                  <a:path w="155" h="66">
                    <a:moveTo>
                      <a:pt x="114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6" y="18"/>
                    </a:lnTo>
                    <a:lnTo>
                      <a:pt x="0" y="24"/>
                    </a:lnTo>
                    <a:lnTo>
                      <a:pt x="78" y="60"/>
                    </a:lnTo>
                    <a:lnTo>
                      <a:pt x="96" y="42"/>
                    </a:lnTo>
                    <a:lnTo>
                      <a:pt x="155" y="66"/>
                    </a:lnTo>
                    <a:lnTo>
                      <a:pt x="126" y="24"/>
                    </a:lnTo>
                    <a:lnTo>
                      <a:pt x="149" y="0"/>
                    </a:lnTo>
                    <a:lnTo>
                      <a:pt x="114" y="0"/>
                    </a:lnTo>
                    <a:lnTo>
                      <a:pt x="114" y="0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  <p:sp>
            <p:nvSpPr>
              <p:cNvPr id="4109" name="Freeform 13"/>
              <p:cNvSpPr>
                <a:spLocks/>
              </p:cNvSpPr>
              <p:nvPr userDrawn="1"/>
            </p:nvSpPr>
            <p:spPr bwMode="ltGray">
              <a:xfrm>
                <a:off x="2486" y="3859"/>
                <a:ext cx="42" cy="81"/>
              </a:xfrm>
              <a:custGeom>
                <a:avLst/>
                <a:gdLst/>
                <a:ahLst/>
                <a:cxnLst>
                  <a:cxn ang="0">
                    <a:pos x="6" y="36"/>
                  </a:cxn>
                  <a:cxn ang="0">
                    <a:pos x="0" y="18"/>
                  </a:cxn>
                  <a:cxn ang="0">
                    <a:pos x="12" y="6"/>
                  </a:cxn>
                  <a:cxn ang="0">
                    <a:pos x="0" y="6"/>
                  </a:cxn>
                  <a:cxn ang="0">
                    <a:pos x="12" y="6"/>
                  </a:cxn>
                  <a:cxn ang="0">
                    <a:pos x="24" y="6"/>
                  </a:cxn>
                  <a:cxn ang="0">
                    <a:pos x="36" y="6"/>
                  </a:cxn>
                  <a:cxn ang="0">
                    <a:pos x="42" y="0"/>
                  </a:cxn>
                  <a:cxn ang="0">
                    <a:pos x="30" y="18"/>
                  </a:cxn>
                  <a:cxn ang="0">
                    <a:pos x="42" y="48"/>
                  </a:cxn>
                  <a:cxn ang="0">
                    <a:pos x="12" y="72"/>
                  </a:cxn>
                  <a:cxn ang="0">
                    <a:pos x="6" y="36"/>
                  </a:cxn>
                  <a:cxn ang="0">
                    <a:pos x="6" y="36"/>
                  </a:cxn>
                </a:cxnLst>
                <a:rect l="0" t="0" r="r" b="b"/>
                <a:pathLst>
                  <a:path w="42" h="72">
                    <a:moveTo>
                      <a:pt x="6" y="36"/>
                    </a:moveTo>
                    <a:lnTo>
                      <a:pt x="0" y="18"/>
                    </a:lnTo>
                    <a:lnTo>
                      <a:pt x="12" y="6"/>
                    </a:lnTo>
                    <a:lnTo>
                      <a:pt x="0" y="6"/>
                    </a:lnTo>
                    <a:lnTo>
                      <a:pt x="12" y="6"/>
                    </a:lnTo>
                    <a:lnTo>
                      <a:pt x="24" y="6"/>
                    </a:lnTo>
                    <a:lnTo>
                      <a:pt x="36" y="6"/>
                    </a:lnTo>
                    <a:lnTo>
                      <a:pt x="42" y="0"/>
                    </a:lnTo>
                    <a:lnTo>
                      <a:pt x="30" y="18"/>
                    </a:lnTo>
                    <a:lnTo>
                      <a:pt x="42" y="48"/>
                    </a:lnTo>
                    <a:lnTo>
                      <a:pt x="12" y="72"/>
                    </a:lnTo>
                    <a:lnTo>
                      <a:pt x="6" y="36"/>
                    </a:lnTo>
                    <a:lnTo>
                      <a:pt x="6" y="36"/>
                    </a:lnTo>
                    <a:close/>
                  </a:path>
                </a:pathLst>
              </a:cu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nb-NO"/>
              </a:p>
            </p:txBody>
          </p:sp>
        </p:grpSp>
        <p:sp>
          <p:nvSpPr>
            <p:cNvPr id="4110" name="Freeform 14"/>
            <p:cNvSpPr>
              <a:spLocks/>
            </p:cNvSpPr>
            <p:nvPr userDrawn="1"/>
          </p:nvSpPr>
          <p:spPr bwMode="ltGray">
            <a:xfrm>
              <a:off x="0" y="3792"/>
              <a:ext cx="3976" cy="535"/>
            </a:xfrm>
            <a:custGeom>
              <a:avLst/>
              <a:gdLst/>
              <a:ahLst/>
              <a:cxnLst>
                <a:cxn ang="0">
                  <a:pos x="3976" y="527"/>
                </a:cxn>
                <a:cxn ang="0">
                  <a:pos x="3970" y="527"/>
                </a:cxn>
                <a:cxn ang="0">
                  <a:pos x="3844" y="509"/>
                </a:cxn>
                <a:cxn ang="0">
                  <a:pos x="2487" y="305"/>
                </a:cxn>
                <a:cxn ang="0">
                  <a:pos x="2039" y="36"/>
                </a:cxn>
                <a:cxn ang="0">
                  <a:pos x="1907" y="24"/>
                </a:cxn>
                <a:cxn ang="0">
                  <a:pos x="1883" y="54"/>
                </a:cxn>
                <a:cxn ang="0">
                  <a:pos x="1859" y="54"/>
                </a:cxn>
                <a:cxn ang="0">
                  <a:pos x="1830" y="30"/>
                </a:cxn>
                <a:cxn ang="0">
                  <a:pos x="1704" y="102"/>
                </a:cxn>
                <a:cxn ang="0">
                  <a:pos x="1608" y="126"/>
                </a:cxn>
                <a:cxn ang="0">
                  <a:pos x="1561" y="132"/>
                </a:cxn>
                <a:cxn ang="0">
                  <a:pos x="1495" y="102"/>
                </a:cxn>
                <a:cxn ang="0">
                  <a:pos x="1357" y="126"/>
                </a:cxn>
                <a:cxn ang="0">
                  <a:pos x="1285" y="24"/>
                </a:cxn>
                <a:cxn ang="0">
                  <a:pos x="1280" y="18"/>
                </a:cxn>
                <a:cxn ang="0">
                  <a:pos x="1262" y="12"/>
                </a:cxn>
                <a:cxn ang="0">
                  <a:pos x="1238" y="6"/>
                </a:cxn>
                <a:cxn ang="0">
                  <a:pos x="1220" y="0"/>
                </a:cxn>
                <a:cxn ang="0">
                  <a:pos x="1196" y="0"/>
                </a:cxn>
                <a:cxn ang="0">
                  <a:pos x="1166" y="0"/>
                </a:cxn>
                <a:cxn ang="0">
                  <a:pos x="1142" y="0"/>
                </a:cxn>
                <a:cxn ang="0">
                  <a:pos x="1136" y="0"/>
                </a:cxn>
                <a:cxn ang="0">
                  <a:pos x="1130" y="0"/>
                </a:cxn>
                <a:cxn ang="0">
                  <a:pos x="1124" y="6"/>
                </a:cxn>
                <a:cxn ang="0">
                  <a:pos x="1118" y="12"/>
                </a:cxn>
                <a:cxn ang="0">
                  <a:pos x="1100" y="18"/>
                </a:cxn>
                <a:cxn ang="0">
                  <a:pos x="1088" y="18"/>
                </a:cxn>
                <a:cxn ang="0">
                  <a:pos x="1070" y="24"/>
                </a:cxn>
                <a:cxn ang="0">
                  <a:pos x="1052" y="30"/>
                </a:cxn>
                <a:cxn ang="0">
                  <a:pos x="1034" y="36"/>
                </a:cxn>
                <a:cxn ang="0">
                  <a:pos x="1028" y="42"/>
                </a:cxn>
                <a:cxn ang="0">
                  <a:pos x="969" y="60"/>
                </a:cxn>
                <a:cxn ang="0">
                  <a:pos x="921" y="72"/>
                </a:cxn>
                <a:cxn ang="0">
                  <a:pos x="855" y="48"/>
                </a:cxn>
                <a:cxn ang="0">
                  <a:pos x="825" y="48"/>
                </a:cxn>
                <a:cxn ang="0">
                  <a:pos x="759" y="72"/>
                </a:cxn>
                <a:cxn ang="0">
                  <a:pos x="735" y="72"/>
                </a:cxn>
                <a:cxn ang="0">
                  <a:pos x="706" y="60"/>
                </a:cxn>
                <a:cxn ang="0">
                  <a:pos x="640" y="60"/>
                </a:cxn>
                <a:cxn ang="0">
                  <a:pos x="544" y="72"/>
                </a:cxn>
                <a:cxn ang="0">
                  <a:pos x="389" y="18"/>
                </a:cxn>
                <a:cxn ang="0">
                  <a:pos x="323" y="60"/>
                </a:cxn>
                <a:cxn ang="0">
                  <a:pos x="317" y="60"/>
                </a:cxn>
                <a:cxn ang="0">
                  <a:pos x="305" y="72"/>
                </a:cxn>
                <a:cxn ang="0">
                  <a:pos x="287" y="78"/>
                </a:cxn>
                <a:cxn ang="0">
                  <a:pos x="263" y="90"/>
                </a:cxn>
                <a:cxn ang="0">
                  <a:pos x="203" y="120"/>
                </a:cxn>
                <a:cxn ang="0">
                  <a:pos x="149" y="150"/>
                </a:cxn>
                <a:cxn ang="0">
                  <a:pos x="78" y="168"/>
                </a:cxn>
                <a:cxn ang="0">
                  <a:pos x="0" y="180"/>
                </a:cxn>
                <a:cxn ang="0">
                  <a:pos x="0" y="527"/>
                </a:cxn>
                <a:cxn ang="0">
                  <a:pos x="1010" y="527"/>
                </a:cxn>
                <a:cxn ang="0">
                  <a:pos x="3725" y="527"/>
                </a:cxn>
                <a:cxn ang="0">
                  <a:pos x="3976" y="527"/>
                </a:cxn>
                <a:cxn ang="0">
                  <a:pos x="3976" y="527"/>
                </a:cxn>
              </a:cxnLst>
              <a:rect l="0" t="0" r="r" b="b"/>
              <a:pathLst>
                <a:path w="3976" h="527">
                  <a:moveTo>
                    <a:pt x="3976" y="527"/>
                  </a:moveTo>
                  <a:lnTo>
                    <a:pt x="3970" y="527"/>
                  </a:lnTo>
                  <a:lnTo>
                    <a:pt x="3844" y="509"/>
                  </a:lnTo>
                  <a:lnTo>
                    <a:pt x="2487" y="305"/>
                  </a:lnTo>
                  <a:lnTo>
                    <a:pt x="2039" y="36"/>
                  </a:lnTo>
                  <a:lnTo>
                    <a:pt x="1907" y="24"/>
                  </a:lnTo>
                  <a:lnTo>
                    <a:pt x="1883" y="54"/>
                  </a:lnTo>
                  <a:lnTo>
                    <a:pt x="1859" y="54"/>
                  </a:lnTo>
                  <a:lnTo>
                    <a:pt x="1830" y="30"/>
                  </a:lnTo>
                  <a:lnTo>
                    <a:pt x="1704" y="102"/>
                  </a:lnTo>
                  <a:lnTo>
                    <a:pt x="1608" y="126"/>
                  </a:lnTo>
                  <a:lnTo>
                    <a:pt x="1561" y="132"/>
                  </a:lnTo>
                  <a:lnTo>
                    <a:pt x="1495" y="102"/>
                  </a:lnTo>
                  <a:lnTo>
                    <a:pt x="1357" y="126"/>
                  </a:lnTo>
                  <a:lnTo>
                    <a:pt x="1285" y="24"/>
                  </a:lnTo>
                  <a:lnTo>
                    <a:pt x="1280" y="18"/>
                  </a:lnTo>
                  <a:lnTo>
                    <a:pt x="1262" y="12"/>
                  </a:lnTo>
                  <a:lnTo>
                    <a:pt x="1238" y="6"/>
                  </a:lnTo>
                  <a:lnTo>
                    <a:pt x="1220" y="0"/>
                  </a:lnTo>
                  <a:lnTo>
                    <a:pt x="1196" y="0"/>
                  </a:lnTo>
                  <a:lnTo>
                    <a:pt x="1166" y="0"/>
                  </a:lnTo>
                  <a:lnTo>
                    <a:pt x="1142" y="0"/>
                  </a:lnTo>
                  <a:lnTo>
                    <a:pt x="1136" y="0"/>
                  </a:lnTo>
                  <a:lnTo>
                    <a:pt x="1130" y="0"/>
                  </a:lnTo>
                  <a:lnTo>
                    <a:pt x="1124" y="6"/>
                  </a:lnTo>
                  <a:lnTo>
                    <a:pt x="1118" y="12"/>
                  </a:lnTo>
                  <a:lnTo>
                    <a:pt x="1100" y="18"/>
                  </a:lnTo>
                  <a:lnTo>
                    <a:pt x="1088" y="18"/>
                  </a:lnTo>
                  <a:lnTo>
                    <a:pt x="1070" y="24"/>
                  </a:lnTo>
                  <a:lnTo>
                    <a:pt x="1052" y="30"/>
                  </a:lnTo>
                  <a:lnTo>
                    <a:pt x="1034" y="36"/>
                  </a:lnTo>
                  <a:lnTo>
                    <a:pt x="1028" y="42"/>
                  </a:lnTo>
                  <a:lnTo>
                    <a:pt x="969" y="60"/>
                  </a:lnTo>
                  <a:lnTo>
                    <a:pt x="921" y="72"/>
                  </a:lnTo>
                  <a:lnTo>
                    <a:pt x="855" y="48"/>
                  </a:lnTo>
                  <a:lnTo>
                    <a:pt x="825" y="48"/>
                  </a:lnTo>
                  <a:lnTo>
                    <a:pt x="759" y="72"/>
                  </a:lnTo>
                  <a:lnTo>
                    <a:pt x="735" y="72"/>
                  </a:lnTo>
                  <a:lnTo>
                    <a:pt x="706" y="60"/>
                  </a:lnTo>
                  <a:lnTo>
                    <a:pt x="640" y="60"/>
                  </a:lnTo>
                  <a:lnTo>
                    <a:pt x="544" y="72"/>
                  </a:lnTo>
                  <a:lnTo>
                    <a:pt x="389" y="18"/>
                  </a:lnTo>
                  <a:lnTo>
                    <a:pt x="323" y="60"/>
                  </a:lnTo>
                  <a:lnTo>
                    <a:pt x="317" y="60"/>
                  </a:lnTo>
                  <a:lnTo>
                    <a:pt x="305" y="72"/>
                  </a:lnTo>
                  <a:lnTo>
                    <a:pt x="287" y="78"/>
                  </a:lnTo>
                  <a:lnTo>
                    <a:pt x="263" y="90"/>
                  </a:lnTo>
                  <a:lnTo>
                    <a:pt x="203" y="120"/>
                  </a:lnTo>
                  <a:lnTo>
                    <a:pt x="149" y="150"/>
                  </a:lnTo>
                  <a:lnTo>
                    <a:pt x="78" y="168"/>
                  </a:lnTo>
                  <a:lnTo>
                    <a:pt x="0" y="180"/>
                  </a:lnTo>
                  <a:lnTo>
                    <a:pt x="0" y="527"/>
                  </a:lnTo>
                  <a:lnTo>
                    <a:pt x="1010" y="527"/>
                  </a:lnTo>
                  <a:lnTo>
                    <a:pt x="3725" y="527"/>
                  </a:lnTo>
                  <a:lnTo>
                    <a:pt x="3976" y="527"/>
                  </a:lnTo>
                  <a:lnTo>
                    <a:pt x="3976" y="527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75686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grpSp>
        <p:nvGrpSpPr>
          <p:cNvPr id="1029" name="Group 15"/>
          <p:cNvGrpSpPr>
            <a:grpSpLocks/>
          </p:cNvGrpSpPr>
          <p:nvPr/>
        </p:nvGrpSpPr>
        <p:grpSpPr bwMode="auto">
          <a:xfrm>
            <a:off x="627063" y="6021388"/>
            <a:ext cx="5684837" cy="849312"/>
            <a:chOff x="395" y="3793"/>
            <a:chExt cx="3581" cy="535"/>
          </a:xfrm>
        </p:grpSpPr>
        <p:sp>
          <p:nvSpPr>
            <p:cNvPr id="4112" name="Freeform 16"/>
            <p:cNvSpPr>
              <a:spLocks/>
            </p:cNvSpPr>
            <p:nvPr/>
          </p:nvSpPr>
          <p:spPr bwMode="auto">
            <a:xfrm>
              <a:off x="1196" y="3793"/>
              <a:ext cx="365" cy="291"/>
            </a:xfrm>
            <a:custGeom>
              <a:avLst/>
              <a:gdLst/>
              <a:ahLst/>
              <a:cxnLst>
                <a:cxn ang="0">
                  <a:pos x="24" y="24"/>
                </a:cxn>
                <a:cxn ang="0">
                  <a:pos x="0" y="60"/>
                </a:cxn>
                <a:cxn ang="0">
                  <a:pos x="66" y="108"/>
                </a:cxn>
                <a:cxn ang="0">
                  <a:pos x="143" y="180"/>
                </a:cxn>
                <a:cxn ang="0">
                  <a:pos x="191" y="168"/>
                </a:cxn>
                <a:cxn ang="0">
                  <a:pos x="341" y="287"/>
                </a:cxn>
                <a:cxn ang="0">
                  <a:pos x="305" y="174"/>
                </a:cxn>
                <a:cxn ang="0">
                  <a:pos x="365" y="132"/>
                </a:cxn>
                <a:cxn ang="0">
                  <a:pos x="359" y="126"/>
                </a:cxn>
                <a:cxn ang="0">
                  <a:pos x="335" y="114"/>
                </a:cxn>
                <a:cxn ang="0">
                  <a:pos x="299" y="90"/>
                </a:cxn>
                <a:cxn ang="0">
                  <a:pos x="257" y="72"/>
                </a:cxn>
                <a:cxn ang="0">
                  <a:pos x="215" y="54"/>
                </a:cxn>
                <a:cxn ang="0">
                  <a:pos x="173" y="36"/>
                </a:cxn>
                <a:cxn ang="0">
                  <a:pos x="143" y="24"/>
                </a:cxn>
                <a:cxn ang="0">
                  <a:pos x="131" y="18"/>
                </a:cxn>
                <a:cxn ang="0">
                  <a:pos x="107" y="18"/>
                </a:cxn>
                <a:cxn ang="0">
                  <a:pos x="95" y="18"/>
                </a:cxn>
                <a:cxn ang="0">
                  <a:pos x="72" y="12"/>
                </a:cxn>
                <a:cxn ang="0">
                  <a:pos x="66" y="12"/>
                </a:cxn>
                <a:cxn ang="0">
                  <a:pos x="54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24" y="24"/>
                </a:cxn>
                <a:cxn ang="0">
                  <a:pos x="24" y="24"/>
                </a:cxn>
              </a:cxnLst>
              <a:rect l="0" t="0" r="r" b="b"/>
              <a:pathLst>
                <a:path w="365" h="287">
                  <a:moveTo>
                    <a:pt x="24" y="24"/>
                  </a:moveTo>
                  <a:lnTo>
                    <a:pt x="0" y="60"/>
                  </a:lnTo>
                  <a:lnTo>
                    <a:pt x="66" y="108"/>
                  </a:lnTo>
                  <a:lnTo>
                    <a:pt x="143" y="180"/>
                  </a:lnTo>
                  <a:lnTo>
                    <a:pt x="191" y="168"/>
                  </a:lnTo>
                  <a:lnTo>
                    <a:pt x="341" y="287"/>
                  </a:lnTo>
                  <a:lnTo>
                    <a:pt x="305" y="174"/>
                  </a:lnTo>
                  <a:lnTo>
                    <a:pt x="365" y="132"/>
                  </a:lnTo>
                  <a:lnTo>
                    <a:pt x="359" y="126"/>
                  </a:lnTo>
                  <a:lnTo>
                    <a:pt x="335" y="114"/>
                  </a:lnTo>
                  <a:lnTo>
                    <a:pt x="299" y="90"/>
                  </a:lnTo>
                  <a:lnTo>
                    <a:pt x="257" y="72"/>
                  </a:lnTo>
                  <a:lnTo>
                    <a:pt x="215" y="54"/>
                  </a:lnTo>
                  <a:lnTo>
                    <a:pt x="173" y="36"/>
                  </a:lnTo>
                  <a:lnTo>
                    <a:pt x="143" y="24"/>
                  </a:lnTo>
                  <a:lnTo>
                    <a:pt x="131" y="18"/>
                  </a:lnTo>
                  <a:lnTo>
                    <a:pt x="107" y="18"/>
                  </a:lnTo>
                  <a:lnTo>
                    <a:pt x="95" y="18"/>
                  </a:lnTo>
                  <a:lnTo>
                    <a:pt x="72" y="12"/>
                  </a:lnTo>
                  <a:lnTo>
                    <a:pt x="66" y="12"/>
                  </a:lnTo>
                  <a:lnTo>
                    <a:pt x="54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24" y="24"/>
                  </a:lnTo>
                  <a:lnTo>
                    <a:pt x="24" y="24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13" name="Freeform 17"/>
            <p:cNvSpPr>
              <a:spLocks/>
            </p:cNvSpPr>
            <p:nvPr/>
          </p:nvSpPr>
          <p:spPr bwMode="auto">
            <a:xfrm>
              <a:off x="1943" y="3829"/>
              <a:ext cx="2033" cy="499"/>
            </a:xfrm>
            <a:custGeom>
              <a:avLst/>
              <a:gdLst/>
              <a:ahLst/>
              <a:cxnLst>
                <a:cxn ang="0">
                  <a:pos x="186" y="18"/>
                </a:cxn>
                <a:cxn ang="0">
                  <a:pos x="138" y="6"/>
                </a:cxn>
                <a:cxn ang="0">
                  <a:pos x="96" y="0"/>
                </a:cxn>
                <a:cxn ang="0">
                  <a:pos x="36" y="0"/>
                </a:cxn>
                <a:cxn ang="0">
                  <a:pos x="12" y="25"/>
                </a:cxn>
                <a:cxn ang="0">
                  <a:pos x="0" y="128"/>
                </a:cxn>
                <a:cxn ang="0">
                  <a:pos x="60" y="104"/>
                </a:cxn>
                <a:cxn ang="0">
                  <a:pos x="90" y="134"/>
                </a:cxn>
                <a:cxn ang="0">
                  <a:pos x="150" y="153"/>
                </a:cxn>
                <a:cxn ang="0">
                  <a:pos x="209" y="273"/>
                </a:cxn>
                <a:cxn ang="0">
                  <a:pos x="401" y="359"/>
                </a:cxn>
                <a:cxn ang="0">
                  <a:pos x="777" y="359"/>
                </a:cxn>
                <a:cxn ang="0">
                  <a:pos x="2033" y="499"/>
                </a:cxn>
                <a:cxn ang="0">
                  <a:pos x="2033" y="499"/>
                </a:cxn>
                <a:cxn ang="0">
                  <a:pos x="1991" y="493"/>
                </a:cxn>
                <a:cxn ang="0">
                  <a:pos x="676" y="243"/>
                </a:cxn>
                <a:cxn ang="0">
                  <a:pos x="514" y="159"/>
                </a:cxn>
                <a:cxn ang="0">
                  <a:pos x="425" y="110"/>
                </a:cxn>
                <a:cxn ang="0">
                  <a:pos x="365" y="92"/>
                </a:cxn>
                <a:cxn ang="0">
                  <a:pos x="281" y="61"/>
                </a:cxn>
                <a:cxn ang="0">
                  <a:pos x="186" y="18"/>
                </a:cxn>
                <a:cxn ang="0">
                  <a:pos x="186" y="18"/>
                </a:cxn>
              </a:cxnLst>
              <a:rect l="0" t="0" r="r" b="b"/>
              <a:pathLst>
                <a:path w="2033" h="499">
                  <a:moveTo>
                    <a:pt x="186" y="18"/>
                  </a:moveTo>
                  <a:lnTo>
                    <a:pt x="138" y="6"/>
                  </a:lnTo>
                  <a:lnTo>
                    <a:pt x="96" y="0"/>
                  </a:lnTo>
                  <a:lnTo>
                    <a:pt x="36" y="0"/>
                  </a:lnTo>
                  <a:lnTo>
                    <a:pt x="12" y="25"/>
                  </a:lnTo>
                  <a:lnTo>
                    <a:pt x="0" y="128"/>
                  </a:lnTo>
                  <a:lnTo>
                    <a:pt x="60" y="104"/>
                  </a:lnTo>
                  <a:lnTo>
                    <a:pt x="90" y="134"/>
                  </a:lnTo>
                  <a:lnTo>
                    <a:pt x="150" y="153"/>
                  </a:lnTo>
                  <a:lnTo>
                    <a:pt x="209" y="273"/>
                  </a:lnTo>
                  <a:lnTo>
                    <a:pt x="401" y="359"/>
                  </a:lnTo>
                  <a:lnTo>
                    <a:pt x="777" y="359"/>
                  </a:lnTo>
                  <a:lnTo>
                    <a:pt x="2033" y="499"/>
                  </a:lnTo>
                  <a:lnTo>
                    <a:pt x="2033" y="499"/>
                  </a:lnTo>
                  <a:lnTo>
                    <a:pt x="1991" y="493"/>
                  </a:lnTo>
                  <a:lnTo>
                    <a:pt x="676" y="243"/>
                  </a:lnTo>
                  <a:lnTo>
                    <a:pt x="514" y="159"/>
                  </a:lnTo>
                  <a:lnTo>
                    <a:pt x="425" y="110"/>
                  </a:lnTo>
                  <a:lnTo>
                    <a:pt x="365" y="92"/>
                  </a:lnTo>
                  <a:lnTo>
                    <a:pt x="281" y="61"/>
                  </a:lnTo>
                  <a:lnTo>
                    <a:pt x="186" y="18"/>
                  </a:lnTo>
                  <a:lnTo>
                    <a:pt x="186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14" name="Freeform 18"/>
            <p:cNvSpPr>
              <a:spLocks/>
            </p:cNvSpPr>
            <p:nvPr/>
          </p:nvSpPr>
          <p:spPr bwMode="auto">
            <a:xfrm>
              <a:off x="1830" y="3823"/>
              <a:ext cx="71" cy="61"/>
            </a:xfrm>
            <a:custGeom>
              <a:avLst/>
              <a:gdLst/>
              <a:ahLst/>
              <a:cxnLst>
                <a:cxn ang="0">
                  <a:pos x="0" y="18"/>
                </a:cxn>
                <a:cxn ang="0">
                  <a:pos x="6" y="18"/>
                </a:cxn>
                <a:cxn ang="0">
                  <a:pos x="12" y="12"/>
                </a:cxn>
                <a:cxn ang="0">
                  <a:pos x="6" y="6"/>
                </a:cxn>
                <a:cxn ang="0">
                  <a:pos x="0" y="0"/>
                </a:cxn>
                <a:cxn ang="0">
                  <a:pos x="29" y="18"/>
                </a:cxn>
                <a:cxn ang="0">
                  <a:pos x="53" y="18"/>
                </a:cxn>
                <a:cxn ang="0">
                  <a:pos x="59" y="30"/>
                </a:cxn>
                <a:cxn ang="0">
                  <a:pos x="65" y="42"/>
                </a:cxn>
                <a:cxn ang="0">
                  <a:pos x="71" y="54"/>
                </a:cxn>
                <a:cxn ang="0">
                  <a:pos x="71" y="60"/>
                </a:cxn>
                <a:cxn ang="0">
                  <a:pos x="59" y="54"/>
                </a:cxn>
                <a:cxn ang="0">
                  <a:pos x="47" y="42"/>
                </a:cxn>
                <a:cxn ang="0">
                  <a:pos x="23" y="30"/>
                </a:cxn>
                <a:cxn ang="0">
                  <a:pos x="23" y="36"/>
                </a:cxn>
                <a:cxn ang="0">
                  <a:pos x="18" y="42"/>
                </a:cxn>
                <a:cxn ang="0">
                  <a:pos x="12" y="48"/>
                </a:cxn>
                <a:cxn ang="0">
                  <a:pos x="6" y="48"/>
                </a:cxn>
                <a:cxn ang="0">
                  <a:pos x="6" y="48"/>
                </a:cxn>
                <a:cxn ang="0">
                  <a:pos x="6" y="36"/>
                </a:cxn>
                <a:cxn ang="0">
                  <a:pos x="0" y="18"/>
                </a:cxn>
                <a:cxn ang="0">
                  <a:pos x="0" y="18"/>
                </a:cxn>
              </a:cxnLst>
              <a:rect l="0" t="0" r="r" b="b"/>
              <a:pathLst>
                <a:path w="71" h="60">
                  <a:moveTo>
                    <a:pt x="0" y="18"/>
                  </a:moveTo>
                  <a:lnTo>
                    <a:pt x="6" y="18"/>
                  </a:lnTo>
                  <a:lnTo>
                    <a:pt x="12" y="12"/>
                  </a:lnTo>
                  <a:lnTo>
                    <a:pt x="6" y="6"/>
                  </a:lnTo>
                  <a:lnTo>
                    <a:pt x="0" y="0"/>
                  </a:lnTo>
                  <a:lnTo>
                    <a:pt x="29" y="18"/>
                  </a:lnTo>
                  <a:lnTo>
                    <a:pt x="53" y="18"/>
                  </a:lnTo>
                  <a:lnTo>
                    <a:pt x="59" y="30"/>
                  </a:lnTo>
                  <a:lnTo>
                    <a:pt x="65" y="42"/>
                  </a:lnTo>
                  <a:lnTo>
                    <a:pt x="71" y="54"/>
                  </a:lnTo>
                  <a:lnTo>
                    <a:pt x="71" y="60"/>
                  </a:lnTo>
                  <a:lnTo>
                    <a:pt x="59" y="54"/>
                  </a:lnTo>
                  <a:lnTo>
                    <a:pt x="47" y="42"/>
                  </a:lnTo>
                  <a:lnTo>
                    <a:pt x="23" y="30"/>
                  </a:lnTo>
                  <a:lnTo>
                    <a:pt x="23" y="36"/>
                  </a:lnTo>
                  <a:lnTo>
                    <a:pt x="18" y="42"/>
                  </a:lnTo>
                  <a:lnTo>
                    <a:pt x="12" y="48"/>
                  </a:lnTo>
                  <a:lnTo>
                    <a:pt x="6" y="48"/>
                  </a:lnTo>
                  <a:lnTo>
                    <a:pt x="6" y="48"/>
                  </a:lnTo>
                  <a:lnTo>
                    <a:pt x="6" y="36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15" name="Freeform 19"/>
            <p:cNvSpPr>
              <a:spLocks/>
            </p:cNvSpPr>
            <p:nvPr/>
          </p:nvSpPr>
          <p:spPr bwMode="auto">
            <a:xfrm>
              <a:off x="855" y="3842"/>
              <a:ext cx="161" cy="164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48" y="6"/>
                </a:cxn>
                <a:cxn ang="0">
                  <a:pos x="72" y="6"/>
                </a:cxn>
                <a:cxn ang="0">
                  <a:pos x="114" y="12"/>
                </a:cxn>
                <a:cxn ang="0">
                  <a:pos x="96" y="54"/>
                </a:cxn>
                <a:cxn ang="0">
                  <a:pos x="96" y="60"/>
                </a:cxn>
                <a:cxn ang="0">
                  <a:pos x="102" y="72"/>
                </a:cxn>
                <a:cxn ang="0">
                  <a:pos x="108" y="84"/>
                </a:cxn>
                <a:cxn ang="0">
                  <a:pos x="120" y="96"/>
                </a:cxn>
                <a:cxn ang="0">
                  <a:pos x="143" y="114"/>
                </a:cxn>
                <a:cxn ang="0">
                  <a:pos x="155" y="138"/>
                </a:cxn>
                <a:cxn ang="0">
                  <a:pos x="161" y="156"/>
                </a:cxn>
                <a:cxn ang="0">
                  <a:pos x="161" y="162"/>
                </a:cxn>
                <a:cxn ang="0">
                  <a:pos x="96" y="102"/>
                </a:cxn>
                <a:cxn ang="0">
                  <a:pos x="30" y="54"/>
                </a:cxn>
                <a:cxn ang="0">
                  <a:pos x="0" y="0"/>
                </a:cxn>
                <a:cxn ang="0">
                  <a:pos x="30" y="0"/>
                </a:cxn>
                <a:cxn ang="0">
                  <a:pos x="30" y="0"/>
                </a:cxn>
              </a:cxnLst>
              <a:rect l="0" t="0" r="r" b="b"/>
              <a:pathLst>
                <a:path w="161" h="162">
                  <a:moveTo>
                    <a:pt x="30" y="0"/>
                  </a:moveTo>
                  <a:lnTo>
                    <a:pt x="48" y="6"/>
                  </a:lnTo>
                  <a:lnTo>
                    <a:pt x="72" y="6"/>
                  </a:lnTo>
                  <a:lnTo>
                    <a:pt x="114" y="12"/>
                  </a:lnTo>
                  <a:lnTo>
                    <a:pt x="96" y="54"/>
                  </a:lnTo>
                  <a:lnTo>
                    <a:pt x="96" y="60"/>
                  </a:lnTo>
                  <a:lnTo>
                    <a:pt x="102" y="72"/>
                  </a:lnTo>
                  <a:lnTo>
                    <a:pt x="108" y="84"/>
                  </a:lnTo>
                  <a:lnTo>
                    <a:pt x="120" y="96"/>
                  </a:lnTo>
                  <a:lnTo>
                    <a:pt x="143" y="114"/>
                  </a:lnTo>
                  <a:lnTo>
                    <a:pt x="155" y="138"/>
                  </a:lnTo>
                  <a:lnTo>
                    <a:pt x="161" y="156"/>
                  </a:lnTo>
                  <a:lnTo>
                    <a:pt x="161" y="162"/>
                  </a:lnTo>
                  <a:lnTo>
                    <a:pt x="96" y="102"/>
                  </a:lnTo>
                  <a:lnTo>
                    <a:pt x="30" y="54"/>
                  </a:lnTo>
                  <a:lnTo>
                    <a:pt x="0" y="0"/>
                  </a:lnTo>
                  <a:lnTo>
                    <a:pt x="30" y="0"/>
                  </a:lnTo>
                  <a:lnTo>
                    <a:pt x="3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16" name="Freeform 20"/>
            <p:cNvSpPr>
              <a:spLocks/>
            </p:cNvSpPr>
            <p:nvPr/>
          </p:nvSpPr>
          <p:spPr bwMode="auto">
            <a:xfrm>
              <a:off x="706" y="3854"/>
              <a:ext cx="59" cy="61"/>
            </a:xfrm>
            <a:custGeom>
              <a:avLst/>
              <a:gdLst/>
              <a:ahLst/>
              <a:cxnLst>
                <a:cxn ang="0">
                  <a:pos x="59" y="6"/>
                </a:cxn>
                <a:cxn ang="0">
                  <a:pos x="41" y="30"/>
                </a:cxn>
                <a:cxn ang="0">
                  <a:pos x="41" y="36"/>
                </a:cxn>
                <a:cxn ang="0">
                  <a:pos x="47" y="42"/>
                </a:cxn>
                <a:cxn ang="0">
                  <a:pos x="53" y="54"/>
                </a:cxn>
                <a:cxn ang="0">
                  <a:pos x="53" y="60"/>
                </a:cxn>
                <a:cxn ang="0">
                  <a:pos x="47" y="54"/>
                </a:cxn>
                <a:cxn ang="0">
                  <a:pos x="35" y="48"/>
                </a:cxn>
                <a:cxn ang="0">
                  <a:pos x="23" y="36"/>
                </a:cxn>
                <a:cxn ang="0">
                  <a:pos x="17" y="30"/>
                </a:cxn>
                <a:cxn ang="0">
                  <a:pos x="0" y="0"/>
                </a:cxn>
                <a:cxn ang="0">
                  <a:pos x="59" y="6"/>
                </a:cxn>
                <a:cxn ang="0">
                  <a:pos x="59" y="6"/>
                </a:cxn>
              </a:cxnLst>
              <a:rect l="0" t="0" r="r" b="b"/>
              <a:pathLst>
                <a:path w="59" h="60">
                  <a:moveTo>
                    <a:pt x="59" y="6"/>
                  </a:moveTo>
                  <a:lnTo>
                    <a:pt x="41" y="30"/>
                  </a:lnTo>
                  <a:lnTo>
                    <a:pt x="41" y="36"/>
                  </a:lnTo>
                  <a:lnTo>
                    <a:pt x="47" y="42"/>
                  </a:lnTo>
                  <a:lnTo>
                    <a:pt x="53" y="54"/>
                  </a:lnTo>
                  <a:lnTo>
                    <a:pt x="53" y="60"/>
                  </a:lnTo>
                  <a:lnTo>
                    <a:pt x="47" y="54"/>
                  </a:lnTo>
                  <a:lnTo>
                    <a:pt x="35" y="48"/>
                  </a:lnTo>
                  <a:lnTo>
                    <a:pt x="23" y="36"/>
                  </a:lnTo>
                  <a:lnTo>
                    <a:pt x="17" y="30"/>
                  </a:lnTo>
                  <a:lnTo>
                    <a:pt x="0" y="0"/>
                  </a:lnTo>
                  <a:lnTo>
                    <a:pt x="59" y="6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  <p:sp>
          <p:nvSpPr>
            <p:cNvPr id="4117" name="Freeform 21"/>
            <p:cNvSpPr>
              <a:spLocks/>
            </p:cNvSpPr>
            <p:nvPr/>
          </p:nvSpPr>
          <p:spPr bwMode="auto">
            <a:xfrm>
              <a:off x="395" y="3811"/>
              <a:ext cx="245" cy="207"/>
            </a:xfrm>
            <a:custGeom>
              <a:avLst/>
              <a:gdLst/>
              <a:ahLst/>
              <a:cxnLst>
                <a:cxn ang="0">
                  <a:pos x="233" y="36"/>
                </a:cxn>
                <a:cxn ang="0">
                  <a:pos x="245" y="42"/>
                </a:cxn>
                <a:cxn ang="0">
                  <a:pos x="209" y="84"/>
                </a:cxn>
                <a:cxn ang="0">
                  <a:pos x="143" y="132"/>
                </a:cxn>
                <a:cxn ang="0">
                  <a:pos x="167" y="156"/>
                </a:cxn>
                <a:cxn ang="0">
                  <a:pos x="179" y="204"/>
                </a:cxn>
                <a:cxn ang="0">
                  <a:pos x="77" y="132"/>
                </a:cxn>
                <a:cxn ang="0">
                  <a:pos x="47" y="84"/>
                </a:cxn>
                <a:cxn ang="0">
                  <a:pos x="89" y="66"/>
                </a:cxn>
                <a:cxn ang="0">
                  <a:pos x="59" y="36"/>
                </a:cxn>
                <a:cxn ang="0">
                  <a:pos x="0" y="12"/>
                </a:cxn>
                <a:cxn ang="0">
                  <a:pos x="0" y="0"/>
                </a:cxn>
                <a:cxn ang="0">
                  <a:pos x="6" y="0"/>
                </a:cxn>
                <a:cxn ang="0">
                  <a:pos x="12" y="0"/>
                </a:cxn>
                <a:cxn ang="0">
                  <a:pos x="47" y="6"/>
                </a:cxn>
                <a:cxn ang="0">
                  <a:pos x="77" y="6"/>
                </a:cxn>
                <a:cxn ang="0">
                  <a:pos x="83" y="6"/>
                </a:cxn>
                <a:cxn ang="0">
                  <a:pos x="89" y="6"/>
                </a:cxn>
                <a:cxn ang="0">
                  <a:pos x="101" y="12"/>
                </a:cxn>
                <a:cxn ang="0">
                  <a:pos x="125" y="12"/>
                </a:cxn>
                <a:cxn ang="0">
                  <a:pos x="143" y="18"/>
                </a:cxn>
                <a:cxn ang="0">
                  <a:pos x="149" y="18"/>
                </a:cxn>
                <a:cxn ang="0">
                  <a:pos x="149" y="18"/>
                </a:cxn>
                <a:cxn ang="0">
                  <a:pos x="203" y="24"/>
                </a:cxn>
                <a:cxn ang="0">
                  <a:pos x="233" y="36"/>
                </a:cxn>
                <a:cxn ang="0">
                  <a:pos x="233" y="36"/>
                </a:cxn>
              </a:cxnLst>
              <a:rect l="0" t="0" r="r" b="b"/>
              <a:pathLst>
                <a:path w="245" h="204">
                  <a:moveTo>
                    <a:pt x="233" y="36"/>
                  </a:moveTo>
                  <a:lnTo>
                    <a:pt x="245" y="42"/>
                  </a:lnTo>
                  <a:lnTo>
                    <a:pt x="209" y="84"/>
                  </a:lnTo>
                  <a:lnTo>
                    <a:pt x="143" y="132"/>
                  </a:lnTo>
                  <a:lnTo>
                    <a:pt x="167" y="156"/>
                  </a:lnTo>
                  <a:lnTo>
                    <a:pt x="179" y="204"/>
                  </a:lnTo>
                  <a:lnTo>
                    <a:pt x="77" y="132"/>
                  </a:lnTo>
                  <a:lnTo>
                    <a:pt x="47" y="84"/>
                  </a:lnTo>
                  <a:lnTo>
                    <a:pt x="89" y="66"/>
                  </a:lnTo>
                  <a:lnTo>
                    <a:pt x="59" y="36"/>
                  </a:lnTo>
                  <a:lnTo>
                    <a:pt x="0" y="12"/>
                  </a:lnTo>
                  <a:lnTo>
                    <a:pt x="0" y="0"/>
                  </a:lnTo>
                  <a:lnTo>
                    <a:pt x="6" y="0"/>
                  </a:lnTo>
                  <a:lnTo>
                    <a:pt x="12" y="0"/>
                  </a:lnTo>
                  <a:lnTo>
                    <a:pt x="47" y="6"/>
                  </a:lnTo>
                  <a:lnTo>
                    <a:pt x="77" y="6"/>
                  </a:lnTo>
                  <a:lnTo>
                    <a:pt x="83" y="6"/>
                  </a:lnTo>
                  <a:lnTo>
                    <a:pt x="89" y="6"/>
                  </a:lnTo>
                  <a:lnTo>
                    <a:pt x="101" y="12"/>
                  </a:lnTo>
                  <a:lnTo>
                    <a:pt x="125" y="12"/>
                  </a:lnTo>
                  <a:lnTo>
                    <a:pt x="143" y="18"/>
                  </a:lnTo>
                  <a:lnTo>
                    <a:pt x="149" y="18"/>
                  </a:lnTo>
                  <a:lnTo>
                    <a:pt x="149" y="18"/>
                  </a:lnTo>
                  <a:lnTo>
                    <a:pt x="203" y="24"/>
                  </a:lnTo>
                  <a:lnTo>
                    <a:pt x="233" y="36"/>
                  </a:lnTo>
                  <a:lnTo>
                    <a:pt x="233" y="36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nb-NO"/>
            </a:p>
          </p:txBody>
        </p:sp>
      </p:grpSp>
      <p:sp>
        <p:nvSpPr>
          <p:cNvPr id="4118" name="Rectangle 2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tittelstil</a:t>
            </a:r>
          </a:p>
        </p:txBody>
      </p:sp>
      <p:sp>
        <p:nvSpPr>
          <p:cNvPr id="4119" name="Rectangle 2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Klikk for å redigere tekststiler i malen</a:t>
            </a:r>
          </a:p>
          <a:p>
            <a:pPr lvl="1"/>
            <a:r>
              <a:rPr lang="en-GB" smtClean="0"/>
              <a:t>Andre nivå</a:t>
            </a:r>
          </a:p>
          <a:p>
            <a:pPr lvl="2"/>
            <a:r>
              <a:rPr lang="en-GB" smtClean="0"/>
              <a:t>Tredje nivå</a:t>
            </a:r>
          </a:p>
          <a:p>
            <a:pPr lvl="3"/>
            <a:r>
              <a:rPr lang="en-GB" smtClean="0"/>
              <a:t>Fjerde nivå</a:t>
            </a:r>
          </a:p>
          <a:p>
            <a:pPr lvl="4"/>
            <a:r>
              <a:rPr lang="en-GB" smtClean="0"/>
              <a:t>Femte nivå</a:t>
            </a:r>
          </a:p>
        </p:txBody>
      </p:sp>
      <p:sp>
        <p:nvSpPr>
          <p:cNvPr id="4121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68313" y="628491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 noProof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nb-NO"/>
              <a:t>IMPACT presentation</a:t>
            </a:r>
          </a:p>
        </p:txBody>
      </p:sp>
      <p:sp>
        <p:nvSpPr>
          <p:cNvPr id="4122" name="Rectangle 2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88125" y="64008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noProof="1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EA481F58-51E6-414C-9F88-436CB6079529}" type="slidenum">
              <a:rPr/>
              <a:pPr>
                <a:defRPr/>
              </a:pPr>
              <a:t>‹#›</a:t>
            </a:fld>
            <a:endParaRPr lang="nb-NO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81" r:id="rId12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eorgia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hyperlink" Target="http://stuffeducatedlatinoslike.files.wordpress.com/2008/03/beer.jpg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60" name="Text Box 4"/>
          <p:cNvSpPr txBox="1">
            <a:spLocks noChangeArrowheads="1"/>
          </p:cNvSpPr>
          <p:nvPr/>
        </p:nvSpPr>
        <p:spPr bwMode="auto">
          <a:xfrm>
            <a:off x="3635896" y="5373688"/>
            <a:ext cx="511281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  <a:defRPr/>
            </a:pPr>
            <a:r>
              <a:rPr lang="nb-NO" sz="2000" noProof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Ministry of Justice </a:t>
            </a:r>
            <a:r>
              <a:rPr lang="nb-NO" sz="20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and Public Security</a:t>
            </a:r>
            <a:endParaRPr lang="nb-NO" sz="2000" noProof="1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38920" name="Text Box 8"/>
          <p:cNvSpPr txBox="1">
            <a:spLocks noChangeArrowheads="1"/>
          </p:cNvSpPr>
          <p:nvPr/>
        </p:nvSpPr>
        <p:spPr bwMode="auto">
          <a:xfrm>
            <a:off x="2383954" y="116632"/>
            <a:ext cx="392462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b-NO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St. Petersburg 20th November 2017</a:t>
            </a:r>
            <a:endParaRPr lang="nb-NO" noProof="1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20493" name="Text Box 13"/>
          <p:cNvSpPr txBox="1">
            <a:spLocks noChangeArrowheads="1"/>
          </p:cNvSpPr>
          <p:nvPr/>
        </p:nvSpPr>
        <p:spPr bwMode="auto">
          <a:xfrm>
            <a:off x="170141" y="5142856"/>
            <a:ext cx="4032250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nb-NO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Andreas Skulberg</a:t>
            </a:r>
          </a:p>
          <a:p>
            <a:pPr>
              <a:spcBef>
                <a:spcPct val="50000"/>
              </a:spcBef>
              <a:defRPr/>
            </a:pPr>
            <a:r>
              <a:rPr lang="nb-NO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Deputy Director General</a:t>
            </a:r>
            <a:endParaRPr lang="nb-NO" sz="2000" dirty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57200" y="260351"/>
            <a:ext cx="8229600" cy="10084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endParaRPr lang="en-US" sz="3600" b="1" dirty="0">
              <a:solidFill>
                <a:srgbClr val="00FFCC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  <a:cs typeface="+mn-cs"/>
            </a:endParaRPr>
          </a:p>
        </p:txBody>
      </p:sp>
      <p:sp>
        <p:nvSpPr>
          <p:cNvPr id="2" name="Rektangel 1"/>
          <p:cNvSpPr/>
          <p:nvPr/>
        </p:nvSpPr>
        <p:spPr>
          <a:xfrm>
            <a:off x="539552" y="764556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A holistic approach to addiction and mental health problems for women in </a:t>
            </a:r>
            <a:r>
              <a:rPr lang="en-US" sz="3200" dirty="0" smtClean="0"/>
              <a:t>prison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884371"/>
            <a:ext cx="2248644" cy="2912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ktangel 2"/>
          <p:cNvSpPr/>
          <p:nvPr/>
        </p:nvSpPr>
        <p:spPr>
          <a:xfrm>
            <a:off x="3705232" y="2063488"/>
            <a:ext cx="533126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</a:t>
            </a:r>
            <a:r>
              <a:rPr lang="en-US" sz="3200" dirty="0" smtClean="0">
                <a:solidFill>
                  <a:srgbClr val="FF0000"/>
                </a:solidFill>
              </a:rPr>
              <a:t>ddiction problems </a:t>
            </a:r>
            <a:r>
              <a:rPr lang="en-US" sz="3200" dirty="0">
                <a:solidFill>
                  <a:srgbClr val="FF0000"/>
                </a:solidFill>
              </a:rPr>
              <a:t>comes along with </a:t>
            </a:r>
            <a:r>
              <a:rPr lang="en-US" sz="3200" dirty="0" smtClean="0">
                <a:solidFill>
                  <a:srgbClr val="FF0000"/>
                </a:solidFill>
              </a:rPr>
              <a:t>mental </a:t>
            </a:r>
            <a:r>
              <a:rPr lang="en-US" sz="3200" dirty="0">
                <a:solidFill>
                  <a:srgbClr val="FF0000"/>
                </a:solidFill>
              </a:rPr>
              <a:t>health </a:t>
            </a:r>
            <a:r>
              <a:rPr lang="en-US" sz="3200" dirty="0" smtClean="0">
                <a:solidFill>
                  <a:srgbClr val="FF0000"/>
                </a:solidFill>
              </a:rPr>
              <a:t>and social problems</a:t>
            </a:r>
            <a:r>
              <a:rPr lang="en-US" sz="3200" dirty="0">
                <a:solidFill>
                  <a:srgbClr val="FF0000"/>
                </a:solidFill>
              </a:rPr>
              <a:t>. </a:t>
            </a:r>
            <a:endParaRPr lang="en-US" sz="3200" dirty="0" smtClean="0">
              <a:solidFill>
                <a:srgbClr val="FF0000"/>
              </a:solidFill>
            </a:endParaRPr>
          </a:p>
          <a:p>
            <a:r>
              <a:rPr lang="en-US" sz="3200" dirty="0" smtClean="0">
                <a:solidFill>
                  <a:srgbClr val="FF0000"/>
                </a:solidFill>
              </a:rPr>
              <a:t>You </a:t>
            </a:r>
            <a:r>
              <a:rPr lang="en-US" sz="3200" dirty="0">
                <a:solidFill>
                  <a:srgbClr val="FF0000"/>
                </a:solidFill>
              </a:rPr>
              <a:t>have to address </a:t>
            </a:r>
            <a:r>
              <a:rPr lang="en-US" sz="3200" dirty="0" smtClean="0">
                <a:solidFill>
                  <a:srgbClr val="FF0000"/>
                </a:solidFill>
              </a:rPr>
              <a:t>the whole person </a:t>
            </a:r>
            <a:r>
              <a:rPr lang="en-US" sz="3200" dirty="0">
                <a:solidFill>
                  <a:srgbClr val="FF0000"/>
                </a:solidFill>
              </a:rPr>
              <a:t>to </a:t>
            </a:r>
            <a:r>
              <a:rPr lang="en-US" sz="3200" dirty="0" smtClean="0">
                <a:solidFill>
                  <a:srgbClr val="FF0000"/>
                </a:solidFill>
              </a:rPr>
              <a:t>succeed. 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Bredtveit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security</a:t>
            </a:r>
            <a:r>
              <a:rPr lang="nb-NO" dirty="0" smtClean="0"/>
              <a:t> prison for </a:t>
            </a:r>
            <a:r>
              <a:rPr lang="nb-NO" dirty="0" err="1" smtClean="0"/>
              <a:t>women</a:t>
            </a:r>
            <a:r>
              <a:rPr lang="nb-NO" dirty="0" smtClean="0"/>
              <a:t> 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10</a:t>
            </a:fld>
            <a:endParaRPr lang="nb-NO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3444"/>
            <a:ext cx="6696744" cy="446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9455168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Bredtveit </a:t>
            </a:r>
            <a:r>
              <a:rPr lang="nb-NO" dirty="0" err="1" smtClean="0"/>
              <a:t>low</a:t>
            </a:r>
            <a:r>
              <a:rPr lang="nb-NO" dirty="0" smtClean="0"/>
              <a:t> </a:t>
            </a:r>
            <a:r>
              <a:rPr lang="nb-NO" dirty="0" err="1" smtClean="0"/>
              <a:t>security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11</a:t>
            </a:fld>
            <a:endParaRPr lang="nb-NO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0033"/>
            <a:ext cx="3277047" cy="2182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98" y="1462089"/>
            <a:ext cx="3330923" cy="2218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1" y="4005064"/>
            <a:ext cx="1884363" cy="1884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005064"/>
            <a:ext cx="2663825" cy="1884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005065"/>
            <a:ext cx="2828824" cy="188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7393207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395536" y="260648"/>
            <a:ext cx="8496944" cy="1470025"/>
          </a:xfrm>
        </p:spPr>
        <p:txBody>
          <a:bodyPr/>
          <a:lstStyle/>
          <a:p>
            <a:pPr eaLnBrk="1" hangingPunct="1">
              <a:defRPr/>
            </a:pPr>
            <a:r>
              <a:rPr lang="nb-NO" dirty="0" smtClean="0"/>
              <a:t>     </a:t>
            </a:r>
            <a:r>
              <a:rPr lang="nb-NO" dirty="0" err="1" smtClean="0">
                <a:solidFill>
                  <a:schemeClr val="accent6"/>
                </a:solidFill>
                <a:latin typeface="+mn-lt"/>
              </a:rPr>
              <a:t>Treating</a:t>
            </a:r>
            <a:r>
              <a:rPr lang="nb-NO" dirty="0" smtClean="0">
                <a:solidFill>
                  <a:schemeClr val="accent6"/>
                </a:solidFill>
                <a:latin typeface="+mn-lt"/>
              </a:rPr>
              <a:t> Drug </a:t>
            </a:r>
            <a:r>
              <a:rPr lang="nb-NO" dirty="0" err="1" smtClean="0">
                <a:solidFill>
                  <a:schemeClr val="accent6"/>
                </a:solidFill>
                <a:latin typeface="+mn-lt"/>
              </a:rPr>
              <a:t>Addiction</a:t>
            </a:r>
            <a:r>
              <a:rPr lang="nb-NO" dirty="0" smtClean="0">
                <a:solidFill>
                  <a:schemeClr val="accent6"/>
                </a:solidFill>
                <a:latin typeface="+mn-lt"/>
              </a:rPr>
              <a:t> in Prison</a:t>
            </a:r>
            <a:endParaRPr lang="nb-NO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07504" y="1628800"/>
            <a:ext cx="8352928" cy="2592288"/>
          </a:xfrm>
        </p:spPr>
        <p:txBody>
          <a:bodyPr/>
          <a:lstStyle/>
          <a:p>
            <a:pPr lvl="2" eaLnBrk="1" hangingPunct="1">
              <a:defRPr/>
            </a:pPr>
            <a:r>
              <a:rPr lang="en-US" sz="2800" dirty="0">
                <a:solidFill>
                  <a:schemeClr val="accent6"/>
                </a:solidFill>
              </a:rPr>
              <a:t>Addiction teams in all prisons</a:t>
            </a:r>
          </a:p>
          <a:p>
            <a:pPr lvl="2" algn="l" eaLnBrk="1" hangingPunct="1">
              <a:defRPr/>
            </a:pPr>
            <a:r>
              <a:rPr lang="nb-NO" sz="2800" dirty="0" err="1" smtClean="0">
                <a:solidFill>
                  <a:schemeClr val="accent6"/>
                </a:solidFill>
              </a:rPr>
              <a:t>Drug</a:t>
            </a:r>
            <a:r>
              <a:rPr lang="nb-NO" sz="2800" dirty="0" smtClean="0">
                <a:solidFill>
                  <a:schemeClr val="accent6"/>
                </a:solidFill>
              </a:rPr>
              <a:t> Addiction Management Units</a:t>
            </a:r>
          </a:p>
          <a:p>
            <a:pPr lvl="2" eaLnBrk="1" hangingPunct="1">
              <a:defRPr/>
            </a:pPr>
            <a:r>
              <a:rPr lang="en-US" sz="2800" dirty="0">
                <a:solidFill>
                  <a:schemeClr val="accent6"/>
                </a:solidFill>
              </a:rPr>
              <a:t>Aiming at prisoners motivated to increase their control of addiction</a:t>
            </a:r>
          </a:p>
          <a:p>
            <a:pPr lvl="2" algn="l" eaLnBrk="1" hangingPunct="1">
              <a:defRPr/>
            </a:pPr>
            <a:r>
              <a:rPr lang="nb-NO" sz="2800" dirty="0" err="1" smtClean="0">
                <a:solidFill>
                  <a:schemeClr val="accent6"/>
                </a:solidFill>
              </a:rPr>
              <a:t>Psycologists</a:t>
            </a:r>
            <a:r>
              <a:rPr lang="nb-NO" sz="2800" dirty="0" smtClean="0">
                <a:solidFill>
                  <a:schemeClr val="accent6"/>
                </a:solidFill>
              </a:rPr>
              <a:t>/</a:t>
            </a:r>
            <a:r>
              <a:rPr lang="nb-NO" sz="2800" dirty="0" err="1" smtClean="0">
                <a:solidFill>
                  <a:schemeClr val="accent6"/>
                </a:solidFill>
              </a:rPr>
              <a:t>psychiatrist</a:t>
            </a:r>
            <a:r>
              <a:rPr lang="nb-NO" sz="2800" dirty="0" smtClean="0">
                <a:solidFill>
                  <a:schemeClr val="accent6"/>
                </a:solidFill>
              </a:rPr>
              <a:t>, social workers and prison officers work together</a:t>
            </a:r>
          </a:p>
          <a:p>
            <a:pPr lvl="2" algn="l" eaLnBrk="1" hangingPunct="1">
              <a:defRPr/>
            </a:pPr>
            <a:r>
              <a:rPr lang="nb-NO" sz="2800" dirty="0" smtClean="0">
                <a:solidFill>
                  <a:schemeClr val="accent6"/>
                </a:solidFill>
              </a:rPr>
              <a:t>Therapeutic society</a:t>
            </a:r>
          </a:p>
          <a:p>
            <a:pPr eaLnBrk="1" hangingPunct="1">
              <a:defRPr/>
            </a:pPr>
            <a:endParaRPr lang="nb-NO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42846"/>
            <a:ext cx="2773063" cy="2214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Coordinating</a:t>
            </a:r>
            <a:r>
              <a:rPr lang="nb-NO" dirty="0"/>
              <a:t> </a:t>
            </a:r>
            <a:r>
              <a:rPr lang="nb-NO" dirty="0" err="1"/>
              <a:t>help</a:t>
            </a:r>
            <a:r>
              <a:rPr lang="nb-NO" dirty="0"/>
              <a:t/>
            </a:r>
            <a:br>
              <a:rPr lang="nb-NO" dirty="0"/>
            </a:br>
            <a:endParaRPr lang="nb-NO" dirty="0" smtClean="0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052736"/>
            <a:ext cx="8229600" cy="4495800"/>
          </a:xfrm>
        </p:spPr>
        <p:txBody>
          <a:bodyPr/>
          <a:lstStyle/>
          <a:p>
            <a:r>
              <a:rPr lang="nb-NO" dirty="0" err="1" smtClean="0"/>
              <a:t>Treatment</a:t>
            </a:r>
            <a:r>
              <a:rPr lang="nb-NO" dirty="0" smtClean="0"/>
              <a:t> for </a:t>
            </a:r>
            <a:r>
              <a:rPr lang="nb-NO" dirty="0" err="1" smtClean="0"/>
              <a:t>addiction</a:t>
            </a:r>
            <a:r>
              <a:rPr lang="nb-NO" dirty="0" smtClean="0"/>
              <a:t> and mental </a:t>
            </a:r>
            <a:r>
              <a:rPr lang="nb-NO" dirty="0" err="1" smtClean="0"/>
              <a:t>health</a:t>
            </a:r>
            <a:r>
              <a:rPr lang="nb-NO" dirty="0" smtClean="0"/>
              <a:t> problems</a:t>
            </a:r>
          </a:p>
          <a:p>
            <a:r>
              <a:rPr lang="nb-NO" dirty="0" err="1" smtClean="0"/>
              <a:t>Education</a:t>
            </a:r>
            <a:r>
              <a:rPr lang="nb-NO" dirty="0" smtClean="0"/>
              <a:t>/</a:t>
            </a:r>
            <a:r>
              <a:rPr lang="nb-NO" dirty="0" err="1" smtClean="0"/>
              <a:t>working</a:t>
            </a:r>
            <a:r>
              <a:rPr lang="nb-NO" dirty="0" smtClean="0"/>
              <a:t> skills</a:t>
            </a:r>
          </a:p>
          <a:p>
            <a:r>
              <a:rPr lang="nb-NO" dirty="0" smtClean="0"/>
              <a:t>Safe </a:t>
            </a:r>
            <a:r>
              <a:rPr lang="nb-NO" dirty="0" err="1" smtClean="0"/>
              <a:t>place</a:t>
            </a:r>
            <a:r>
              <a:rPr lang="nb-NO" dirty="0" smtClean="0"/>
              <a:t> to live</a:t>
            </a:r>
          </a:p>
          <a:p>
            <a:r>
              <a:rPr lang="nb-NO" dirty="0" smtClean="0"/>
              <a:t>Financial </a:t>
            </a:r>
            <a:r>
              <a:rPr lang="nb-NO" dirty="0" err="1" smtClean="0"/>
              <a:t>advise</a:t>
            </a:r>
            <a:endParaRPr lang="nb-NO" dirty="0" smtClean="0"/>
          </a:p>
          <a:p>
            <a:r>
              <a:rPr lang="nb-NO" dirty="0" smtClean="0"/>
              <a:t>Family/</a:t>
            </a:r>
            <a:r>
              <a:rPr lang="nb-NO" dirty="0" err="1" smtClean="0"/>
              <a:t>networking</a:t>
            </a:r>
            <a:endParaRPr lang="nb-NO" dirty="0" smtClean="0"/>
          </a:p>
          <a:p>
            <a:r>
              <a:rPr lang="en-US" dirty="0" smtClean="0"/>
              <a:t>Establish </a:t>
            </a:r>
            <a:r>
              <a:rPr lang="en-US" dirty="0"/>
              <a:t>offer </a:t>
            </a:r>
            <a:r>
              <a:rPr lang="en-US" dirty="0" smtClean="0"/>
              <a:t>of therapy </a:t>
            </a:r>
            <a:r>
              <a:rPr lang="en-US" dirty="0"/>
              <a:t>after </a:t>
            </a:r>
            <a:r>
              <a:rPr lang="en-US" dirty="0" smtClean="0"/>
              <a:t>release</a:t>
            </a:r>
          </a:p>
          <a:p>
            <a:r>
              <a:rPr lang="en-US" dirty="0"/>
              <a:t>Control</a:t>
            </a:r>
          </a:p>
          <a:p>
            <a:endParaRPr lang="en-US" dirty="0"/>
          </a:p>
          <a:p>
            <a:endParaRPr lang="nb-NO" dirty="0" smtClean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9313" y="4588867"/>
            <a:ext cx="3414687" cy="2275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548680"/>
            <a:ext cx="8229600" cy="1143000"/>
          </a:xfrm>
        </p:spPr>
        <p:txBody>
          <a:bodyPr/>
          <a:lstStyle/>
          <a:p>
            <a:pPr eaLnBrk="1" hangingPunct="1"/>
            <a:r>
              <a:rPr lang="nb-NO" sz="3600" dirty="0" err="1" smtClean="0"/>
              <a:t>When</a:t>
            </a:r>
            <a:r>
              <a:rPr lang="nb-NO" sz="3600" dirty="0" smtClean="0"/>
              <a:t> </a:t>
            </a:r>
            <a:r>
              <a:rPr lang="nb-NO" sz="3600" dirty="0" err="1" smtClean="0"/>
              <a:t>they</a:t>
            </a:r>
            <a:r>
              <a:rPr lang="nb-NO" sz="3600" dirty="0" smtClean="0"/>
              <a:t> </a:t>
            </a:r>
            <a:r>
              <a:rPr lang="nb-NO" sz="3600" dirty="0" err="1" smtClean="0"/>
              <a:t>use</a:t>
            </a:r>
            <a:r>
              <a:rPr lang="nb-NO" sz="3600" dirty="0" smtClean="0"/>
              <a:t> </a:t>
            </a:r>
            <a:r>
              <a:rPr lang="nb-NO" sz="3600" dirty="0" err="1" smtClean="0"/>
              <a:t>drugs</a:t>
            </a:r>
            <a:r>
              <a:rPr lang="nb-NO" sz="3600" dirty="0" smtClean="0"/>
              <a:t> </a:t>
            </a:r>
            <a:r>
              <a:rPr lang="nb-NO" sz="3600" dirty="0" err="1" smtClean="0"/>
              <a:t>inside</a:t>
            </a:r>
            <a:r>
              <a:rPr lang="nb-NO" sz="3600" dirty="0" smtClean="0"/>
              <a:t> </a:t>
            </a:r>
            <a:r>
              <a:rPr lang="nb-NO" sz="3600" dirty="0" err="1" smtClean="0"/>
              <a:t>the</a:t>
            </a:r>
            <a:r>
              <a:rPr lang="nb-NO" sz="3600" dirty="0" smtClean="0"/>
              <a:t> prison -</a:t>
            </a:r>
            <a:r>
              <a:rPr lang="nb-NO" sz="3600" dirty="0" err="1" smtClean="0"/>
              <a:t>reactions</a:t>
            </a:r>
            <a:r>
              <a:rPr lang="nb-NO" sz="3600" dirty="0" smtClean="0"/>
              <a:t> that helps rehabilitation</a:t>
            </a:r>
            <a:br>
              <a:rPr lang="nb-NO" sz="3600" dirty="0" smtClean="0"/>
            </a:br>
            <a:endParaRPr lang="nb-NO" sz="3600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8229600" cy="4495800"/>
          </a:xfrm>
        </p:spPr>
        <p:txBody>
          <a:bodyPr/>
          <a:lstStyle/>
          <a:p>
            <a:pPr eaLnBrk="1" hangingPunct="1"/>
            <a:r>
              <a:rPr lang="nb-NO" dirty="0" smtClean="0"/>
              <a:t>Realise they use far less drugs in prisons than outside. When they use it, it can be a golden opportunity to start </a:t>
            </a:r>
            <a:r>
              <a:rPr lang="nb-NO" dirty="0" err="1" smtClean="0"/>
              <a:t>our</a:t>
            </a:r>
            <a:r>
              <a:rPr lang="nb-NO" dirty="0" smtClean="0"/>
              <a:t> </a:t>
            </a:r>
            <a:r>
              <a:rPr lang="nb-NO" dirty="0" err="1" smtClean="0"/>
              <a:t>work</a:t>
            </a:r>
            <a:r>
              <a:rPr lang="nb-NO" dirty="0" smtClean="0"/>
              <a:t>!</a:t>
            </a:r>
          </a:p>
          <a:p>
            <a:pPr eaLnBrk="1" hangingPunct="1"/>
            <a:r>
              <a:rPr lang="nb-NO" dirty="0" smtClean="0"/>
              <a:t>Urine-tests, </a:t>
            </a:r>
            <a:r>
              <a:rPr lang="nb-NO" dirty="0" err="1" smtClean="0"/>
              <a:t>breath</a:t>
            </a:r>
            <a:r>
              <a:rPr lang="nb-NO" dirty="0" smtClean="0"/>
              <a:t>-tests</a:t>
            </a:r>
          </a:p>
          <a:p>
            <a:pPr eaLnBrk="1" hangingPunct="1"/>
            <a:r>
              <a:rPr lang="nb-NO" dirty="0" err="1" smtClean="0"/>
              <a:t>Instead</a:t>
            </a:r>
            <a:r>
              <a:rPr lang="nb-NO" dirty="0" smtClean="0"/>
              <a:t> of taking away goods, use ”addiction talks”, contracts, motivation </a:t>
            </a:r>
          </a:p>
          <a:p>
            <a:pPr eaLnBrk="1" hangingPunct="1"/>
            <a:r>
              <a:rPr lang="nb-NO" dirty="0" smtClean="0"/>
              <a:t>Make responsible and aware instead of punish</a:t>
            </a:r>
          </a:p>
          <a:p>
            <a:pPr eaLnBrk="1" hangingPunct="1">
              <a:buNone/>
            </a:pPr>
            <a:r>
              <a:rPr lang="nb-NO" dirty="0" smtClean="0"/>
              <a:t> </a:t>
            </a:r>
          </a:p>
          <a:p>
            <a:pPr eaLnBrk="1" hangingPunct="1">
              <a:buFontTx/>
              <a:buNone/>
            </a:pPr>
            <a:endParaRPr lang="nb-NO" dirty="0" smtClean="0"/>
          </a:p>
          <a:p>
            <a:pPr eaLnBrk="1" hangingPunct="1"/>
            <a:endParaRPr lang="nb-NO" dirty="0" smtClean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843015"/>
            <a:ext cx="2649875" cy="201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nb-NO" dirty="0" smtClean="0">
                <a:latin typeface="Comic Sans MS" pitchFamily="66" charset="0"/>
              </a:rPr>
              <a:t>What is ”addiction talk” not? </a:t>
            </a:r>
            <a:endParaRPr lang="nb-NO" dirty="0">
              <a:latin typeface="Comic Sans MS" pitchFamily="66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r>
              <a:rPr lang="nb-NO" sz="2800" dirty="0" smtClean="0">
                <a:latin typeface="Comic Sans MS" pitchFamily="66" charset="0"/>
              </a:rPr>
              <a:t>An informal talk during coffe</a:t>
            </a:r>
            <a:endParaRPr lang="nb-NO" sz="2800" dirty="0">
              <a:latin typeface="Comic Sans MS" pitchFamily="66" charset="0"/>
            </a:endParaRPr>
          </a:p>
          <a:p>
            <a:r>
              <a:rPr lang="nb-NO" sz="2800" dirty="0" smtClean="0">
                <a:latin typeface="Comic Sans MS" pitchFamily="66" charset="0"/>
              </a:rPr>
              <a:t>It is not treatment</a:t>
            </a:r>
            <a:endParaRPr lang="nb-NO" dirty="0" smtClean="0">
              <a:latin typeface="Comic Sans MS" pitchFamily="66" charset="0"/>
            </a:endParaRPr>
          </a:p>
          <a:p>
            <a:r>
              <a:rPr lang="nb-NO" dirty="0" smtClean="0">
                <a:latin typeface="Comic Sans MS" pitchFamily="66" charset="0"/>
              </a:rPr>
              <a:t>It is not blaming or moralising</a:t>
            </a:r>
          </a:p>
          <a:p>
            <a:r>
              <a:rPr lang="nb-NO" dirty="0" smtClean="0">
                <a:latin typeface="Comic Sans MS" pitchFamily="66" charset="0"/>
              </a:rPr>
              <a:t>Not personal support follow up </a:t>
            </a:r>
          </a:p>
          <a:p>
            <a:r>
              <a:rPr lang="nb-NO" dirty="0" smtClean="0">
                <a:latin typeface="Comic Sans MS" pitchFamily="66" charset="0"/>
              </a:rPr>
              <a:t>Not an interrogation </a:t>
            </a:r>
            <a:endParaRPr lang="nb-NO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nb-NO" sz="2800" dirty="0">
              <a:latin typeface="Comic Sans MS" pitchFamily="66" charset="0"/>
            </a:endParaRPr>
          </a:p>
          <a:p>
            <a:endParaRPr lang="nb-NO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nb-NO" sz="2800" dirty="0">
              <a:latin typeface="Comic Sans MS" pitchFamily="66" charset="0"/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984" y="3429000"/>
            <a:ext cx="2733941" cy="3531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28600"/>
            <a:ext cx="5842992" cy="1143000"/>
          </a:xfrm>
        </p:spPr>
        <p:txBody>
          <a:bodyPr/>
          <a:lstStyle/>
          <a:p>
            <a:r>
              <a:rPr lang="nb-NO" dirty="0" smtClean="0">
                <a:latin typeface="Comic Sans MS" pitchFamily="66" charset="0"/>
              </a:rPr>
              <a:t>What is ”addiction talk”?</a:t>
            </a:r>
            <a:endParaRPr lang="nb-NO" dirty="0">
              <a:latin typeface="Comic Sans MS" pitchFamily="66" charset="0"/>
            </a:endParaRP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endParaRPr lang="nb-NO" sz="2800" dirty="0">
              <a:latin typeface="Comic Sans MS" pitchFamily="66" charset="0"/>
            </a:endParaRPr>
          </a:p>
          <a:p>
            <a:r>
              <a:rPr lang="nb-NO" dirty="0" smtClean="0">
                <a:latin typeface="Comic Sans MS" pitchFamily="66" charset="0"/>
              </a:rPr>
              <a:t>A</a:t>
            </a:r>
            <a:r>
              <a:rPr lang="nb-NO" sz="2800" dirty="0" smtClean="0">
                <a:latin typeface="Comic Sans MS" pitchFamily="66" charset="0"/>
              </a:rPr>
              <a:t>n reaction when convicted persons use drugs or alcohol during executing a sentence </a:t>
            </a:r>
            <a:endParaRPr lang="nb-NO" sz="2800" dirty="0">
              <a:latin typeface="Comic Sans MS" pitchFamily="66" charset="0"/>
            </a:endParaRPr>
          </a:p>
          <a:p>
            <a:r>
              <a:rPr lang="nb-NO" dirty="0" err="1" smtClean="0">
                <a:latin typeface="Comic Sans MS" pitchFamily="66" charset="0"/>
              </a:rPr>
              <a:t>Use</a:t>
            </a:r>
            <a:r>
              <a:rPr lang="nb-NO" dirty="0" smtClean="0">
                <a:latin typeface="Comic Sans MS" pitchFamily="66" charset="0"/>
              </a:rPr>
              <a:t> </a:t>
            </a:r>
            <a:r>
              <a:rPr lang="nb-NO" dirty="0" err="1" smtClean="0">
                <a:latin typeface="Comic Sans MS" pitchFamily="66" charset="0"/>
              </a:rPr>
              <a:t>of</a:t>
            </a:r>
            <a:r>
              <a:rPr lang="nb-NO" dirty="0" smtClean="0">
                <a:latin typeface="Comic Sans MS" pitchFamily="66" charset="0"/>
              </a:rPr>
              <a:t> </a:t>
            </a:r>
            <a:r>
              <a:rPr lang="nb-NO" dirty="0" err="1" smtClean="0">
                <a:latin typeface="Comic Sans MS" pitchFamily="66" charset="0"/>
              </a:rPr>
              <a:t>Motivational</a:t>
            </a:r>
            <a:r>
              <a:rPr lang="nb-NO" dirty="0" smtClean="0">
                <a:latin typeface="Comic Sans MS" pitchFamily="66" charset="0"/>
              </a:rPr>
              <a:t> interviewing and Building of self confidence</a:t>
            </a:r>
          </a:p>
          <a:p>
            <a:r>
              <a:rPr lang="nb-NO" dirty="0" smtClean="0">
                <a:latin typeface="Comic Sans MS" pitchFamily="66" charset="0"/>
              </a:rPr>
              <a:t>Three talks that should end up in higher motivation to get better grip of the addiction</a:t>
            </a:r>
          </a:p>
          <a:p>
            <a:r>
              <a:rPr lang="nb-NO" sz="2800" dirty="0" smtClean="0">
                <a:latin typeface="Comic Sans MS" pitchFamily="66" charset="0"/>
              </a:rPr>
              <a:t>All relevant staff are trained in the methods</a:t>
            </a:r>
            <a:endParaRPr lang="nb-NO" sz="2800" dirty="0">
              <a:latin typeface="Comic Sans MS" pitchFamily="66" charset="0"/>
            </a:endParaRPr>
          </a:p>
          <a:p>
            <a:pPr>
              <a:buFont typeface="Wingdings" pitchFamily="2" charset="2"/>
              <a:buNone/>
            </a:pPr>
            <a:endParaRPr lang="nb-NO" sz="2800" dirty="0">
              <a:latin typeface="Comic Sans MS" pitchFamily="66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71" y="-3155"/>
            <a:ext cx="1697130" cy="21360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229883"/>
            <a:ext cx="5760640" cy="1143000"/>
          </a:xfrm>
        </p:spPr>
        <p:txBody>
          <a:bodyPr/>
          <a:lstStyle/>
          <a:p>
            <a:r>
              <a:rPr lang="nb-NO" dirty="0"/>
              <a:t>VINN a </a:t>
            </a:r>
            <a:r>
              <a:rPr lang="nb-NO" dirty="0" err="1"/>
              <a:t>motivational</a:t>
            </a:r>
            <a:r>
              <a:rPr lang="nb-NO" dirty="0"/>
              <a:t> program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"VINN program“ consists of 15 topics, four individual interviews as well as homework exercises. </a:t>
            </a:r>
          </a:p>
          <a:p>
            <a:r>
              <a:rPr lang="en-US" dirty="0"/>
              <a:t>The goal of the program is to motivate the women to explore what challenges are worthwhile to engage in, what makes sense to them, increase their </a:t>
            </a:r>
            <a:r>
              <a:rPr lang="en-US" dirty="0">
                <a:solidFill>
                  <a:srgbClr val="FF0000"/>
                </a:solidFill>
              </a:rPr>
              <a:t>Sense of Coherence</a:t>
            </a:r>
            <a:r>
              <a:rPr lang="en-US" dirty="0"/>
              <a:t> and their Quality of Life, and give confidence to desist from crime. </a:t>
            </a:r>
          </a:p>
          <a:p>
            <a:r>
              <a:rPr lang="en-US" sz="1800" dirty="0"/>
              <a:t>https://www.duo.uio.no/bitstream/handle/10852/47847/EuroVista%2b2014%2b-vol3-no2-8.pdf?sequence=2&amp;isAllowed=y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17</a:t>
            </a:fld>
            <a:endParaRPr lang="nb-NO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256" y="0"/>
            <a:ext cx="2775744" cy="1561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594718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What</a:t>
            </a:r>
            <a:r>
              <a:rPr lang="nb-NO" dirty="0" smtClean="0"/>
              <a:t> is </a:t>
            </a:r>
            <a:r>
              <a:rPr lang="nb-NO" dirty="0" err="1" smtClean="0"/>
              <a:t>sense</a:t>
            </a:r>
            <a:r>
              <a:rPr lang="nb-NO" dirty="0" smtClean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 smtClean="0"/>
              <a:t>coherence</a:t>
            </a:r>
            <a:r>
              <a:rPr lang="nb-NO" dirty="0" smtClean="0"/>
              <a:t>? 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 global orientation that expresses the extent to which one has a pervasive, enduring though dynamic feeling of confidence that:</a:t>
            </a:r>
          </a:p>
          <a:p>
            <a:r>
              <a:rPr lang="en-US" dirty="0"/>
              <a:t>Stimuli derived from environment are structured, predictable, explicable</a:t>
            </a:r>
          </a:p>
          <a:p>
            <a:r>
              <a:rPr lang="en-US" dirty="0"/>
              <a:t>Resources are available to meet demands</a:t>
            </a:r>
          </a:p>
          <a:p>
            <a:r>
              <a:rPr lang="en-US" dirty="0"/>
              <a:t>Demand are challenges, worthy of investment  and engagement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18</a:t>
            </a:fld>
            <a:endParaRPr lang="nb-NO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4344" y="4574512"/>
            <a:ext cx="2349656" cy="2305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367137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Sense</a:t>
            </a:r>
            <a:r>
              <a:rPr lang="nb-NO" dirty="0"/>
              <a:t> </a:t>
            </a:r>
            <a:r>
              <a:rPr lang="nb-NO" dirty="0" err="1"/>
              <a:t>of</a:t>
            </a:r>
            <a:r>
              <a:rPr lang="nb-NO" dirty="0"/>
              <a:t> </a:t>
            </a:r>
            <a:r>
              <a:rPr lang="nb-NO" dirty="0" err="1"/>
              <a:t>coherence</a:t>
            </a: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19</a:t>
            </a:fld>
            <a:endParaRPr lang="nb-NO"/>
          </a:p>
        </p:txBody>
      </p:sp>
      <p:sp>
        <p:nvSpPr>
          <p:cNvPr id="5" name="Plassholder for innhold 4"/>
          <p:cNvSpPr>
            <a:spLocks noGrp="1"/>
          </p:cNvSpPr>
          <p:nvPr>
            <p:ph idx="1"/>
          </p:nvPr>
        </p:nvSpPr>
        <p:spPr>
          <a:xfrm>
            <a:off x="467544" y="1364290"/>
            <a:ext cx="8229600" cy="4495800"/>
          </a:xfrm>
        </p:spPr>
        <p:txBody>
          <a:bodyPr/>
          <a:lstStyle/>
          <a:p>
            <a:r>
              <a:rPr lang="en-US" b="1" dirty="0"/>
              <a:t>Comprehensibility:</a:t>
            </a:r>
            <a:r>
              <a:rPr lang="en-US" dirty="0"/>
              <a:t> Extent to which one perceives stimuli as ordered, consistent, etc.</a:t>
            </a:r>
          </a:p>
          <a:p>
            <a:r>
              <a:rPr lang="en-US" b="1" dirty="0"/>
              <a:t>Manageability:</a:t>
            </a:r>
            <a:r>
              <a:rPr lang="en-US" dirty="0"/>
              <a:t> Extent to which one perceives resources available as adequate to meet demands.</a:t>
            </a:r>
          </a:p>
          <a:p>
            <a:r>
              <a:rPr lang="en-US" b="1" dirty="0"/>
              <a:t>Meaningfulness: </a:t>
            </a:r>
            <a:r>
              <a:rPr lang="en-US" dirty="0"/>
              <a:t>Extent to which one feels life makes sense, some demands worth investing in, challenges welcome</a:t>
            </a:r>
          </a:p>
          <a:p>
            <a:endParaRPr lang="nb-NO" dirty="0"/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718" y="4807991"/>
            <a:ext cx="2669282" cy="205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4582550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1907705" y="1530350"/>
            <a:ext cx="3631084" cy="44465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endParaRPr lang="nb-NO" sz="2400" noProof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Addiction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Family in prison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Low education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Unemployment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Chronic illnesses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Homeless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Child protection board</a:t>
            </a:r>
          </a:p>
          <a:p>
            <a:pPr eaLnBrk="1" hangingPunct="1"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Below povertyline</a:t>
            </a:r>
          </a:p>
        </p:txBody>
      </p:sp>
      <p:pic>
        <p:nvPicPr>
          <p:cNvPr id="22531" name="Picture 6" descr="OV-Blue_Syringe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45413" y="711200"/>
            <a:ext cx="1136650" cy="8150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2" name="Picture 7" descr="beer.jpg">
            <a:hlinkClick r:id="rId4" tooltip="beer.jpg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70838" y="1772816"/>
            <a:ext cx="744537" cy="996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3" name="Picture 8" descr="sleepi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45413" y="2988832"/>
            <a:ext cx="1335087" cy="7703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439" name="Text Box 10"/>
          <p:cNvSpPr txBox="1">
            <a:spLocks noChangeArrowheads="1"/>
          </p:cNvSpPr>
          <p:nvPr/>
        </p:nvSpPr>
        <p:spPr bwMode="auto">
          <a:xfrm>
            <a:off x="1287760" y="1922463"/>
            <a:ext cx="461665" cy="3990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b-NO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INMATES’ LIVING CONDITIONS</a:t>
            </a:r>
            <a:endParaRPr lang="nb-NO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22535" name="Picture 11" descr="serving-hand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39278" y="4005064"/>
            <a:ext cx="1365250" cy="746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08589" name="Text Box 13"/>
          <p:cNvSpPr txBox="1">
            <a:spLocks noChangeArrowheads="1"/>
          </p:cNvSpPr>
          <p:nvPr/>
        </p:nvSpPr>
        <p:spPr bwMode="auto">
          <a:xfrm>
            <a:off x="5700713" y="2000250"/>
            <a:ext cx="1514475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60 %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30 %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40 %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80 %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50 %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70 %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30 %</a:t>
            </a:r>
          </a:p>
          <a:p>
            <a:pPr algn="r">
              <a:spcBef>
                <a:spcPct val="20000"/>
              </a:spcBef>
              <a:defRPr/>
            </a:pPr>
            <a:r>
              <a:rPr lang="nb-NO" sz="240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40 %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0" y="683985"/>
            <a:ext cx="9144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tabLst>
                <a:tab pos="179388" algn="l"/>
              </a:tabLst>
              <a:defRPr/>
            </a:pPr>
            <a:r>
              <a:rPr lang="nb-NO" sz="3200" noProof="1" smtClean="0">
                <a:solidFill>
                  <a:srgbClr val="00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What are the problems?</a:t>
            </a:r>
            <a:endParaRPr lang="nb-NO" sz="3200" noProof="1">
              <a:solidFill>
                <a:srgbClr val="00FF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5250" y="5013176"/>
            <a:ext cx="1365250" cy="767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8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85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8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85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8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85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8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85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08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85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8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0858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08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0858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8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0858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9" grpId="0" build="p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20</a:t>
            </a:fld>
            <a:endParaRPr lang="nb-NO"/>
          </a:p>
        </p:txBody>
      </p:sp>
      <p:pic>
        <p:nvPicPr>
          <p:cNvPr id="4" name="Plassholder for innhold 3" descr="C:\Users\eier\AppData\Local\Microsoft\Windows\INetCache\Content.Word\xxsoc1111 18 06 2015.jpg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180512" cy="594928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6427270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864096"/>
          </a:xfrm>
        </p:spPr>
        <p:txBody>
          <a:bodyPr/>
          <a:lstStyle/>
          <a:p>
            <a:r>
              <a:rPr lang="en-US" dirty="0" smtClean="0"/>
              <a:t>VINN - positive </a:t>
            </a:r>
            <a:r>
              <a:rPr lang="en-US" dirty="0"/>
              <a:t>health outcomes in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five countries – among </a:t>
            </a:r>
            <a:r>
              <a:rPr lang="en-US" dirty="0"/>
              <a:t>them Russia </a:t>
            </a:r>
            <a:r>
              <a:rPr lang="en-US" sz="2400" dirty="0"/>
              <a:t>(</a:t>
            </a:r>
            <a:r>
              <a:rPr lang="en-US" sz="2400" dirty="0" err="1"/>
              <a:t>Mozhaysk</a:t>
            </a:r>
            <a:r>
              <a:rPr lang="en-US" sz="2400" dirty="0"/>
              <a:t>, Mordovia, Ryazan, Belgorod, Perm, </a:t>
            </a:r>
            <a:r>
              <a:rPr lang="en-US" sz="2400" dirty="0" err="1"/>
              <a:t>Chuvasia</a:t>
            </a:r>
            <a:r>
              <a:rPr lang="en-US" sz="2400" dirty="0"/>
              <a:t>, </a:t>
            </a:r>
            <a:r>
              <a:rPr lang="en-US" sz="2400" dirty="0" smtClean="0"/>
              <a:t>Tomsk) </a:t>
            </a:r>
            <a:endParaRPr lang="nb-NO" sz="2400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539552" y="1988840"/>
            <a:ext cx="8229600" cy="4495800"/>
          </a:xfrm>
        </p:spPr>
        <p:txBody>
          <a:bodyPr/>
          <a:lstStyle/>
          <a:p>
            <a:r>
              <a:rPr lang="en-US" dirty="0"/>
              <a:t>An increase in s</a:t>
            </a:r>
            <a:r>
              <a:rPr lang="en-US" dirty="0" smtClean="0"/>
              <a:t>ense of  coherence was </a:t>
            </a:r>
            <a:r>
              <a:rPr lang="en-US" dirty="0"/>
              <a:t>associated with a </a:t>
            </a:r>
            <a:r>
              <a:rPr lang="en-US" dirty="0" smtClean="0"/>
              <a:t>significant decrease </a:t>
            </a:r>
            <a:r>
              <a:rPr lang="en-US" dirty="0"/>
              <a:t>in emotional distress. </a:t>
            </a:r>
          </a:p>
          <a:p>
            <a:r>
              <a:rPr lang="en-US" dirty="0" smtClean="0"/>
              <a:t>The </a:t>
            </a:r>
            <a:r>
              <a:rPr lang="en-US" dirty="0"/>
              <a:t>results add new knowledge regarding a coherent theoretical foundation of a motivational program for women. </a:t>
            </a:r>
          </a:p>
          <a:p>
            <a:r>
              <a:rPr lang="en-US" dirty="0"/>
              <a:t>The ability of a program promoting health is important for </a:t>
            </a:r>
            <a:r>
              <a:rPr lang="en-US" dirty="0" smtClean="0"/>
              <a:t>women </a:t>
            </a:r>
            <a:r>
              <a:rPr lang="en-US" dirty="0"/>
              <a:t>in correctional </a:t>
            </a:r>
            <a:r>
              <a:rPr lang="en-US" dirty="0" smtClean="0"/>
              <a:t>services.</a:t>
            </a:r>
            <a:endParaRPr lang="en-US" dirty="0"/>
          </a:p>
          <a:p>
            <a:r>
              <a:rPr lang="en-US" sz="1800" dirty="0" smtClean="0"/>
              <a:t>http</a:t>
            </a:r>
            <a:r>
              <a:rPr lang="en-US" sz="1800" dirty="0"/>
              <a:t>://www.emeraldinsight.com/doi/full/10.1108/IJPH-10-2014-0037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59352207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539552" y="620688"/>
            <a:ext cx="8229600" cy="998984"/>
          </a:xfrm>
        </p:spPr>
        <p:txBody>
          <a:bodyPr/>
          <a:lstStyle/>
          <a:p>
            <a:r>
              <a:rPr lang="nb-NO" dirty="0" err="1"/>
              <a:t>Recidivism</a:t>
            </a:r>
            <a:r>
              <a:rPr lang="nb-NO" dirty="0"/>
              <a:t/>
            </a:r>
            <a:br>
              <a:rPr lang="nb-NO" dirty="0"/>
            </a:b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22</a:t>
            </a:fld>
            <a:endParaRPr lang="nb-NO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021" y="1600200"/>
            <a:ext cx="6609957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764704"/>
            <a:ext cx="1658937" cy="1852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ktangel 4"/>
          <p:cNvSpPr/>
          <p:nvPr/>
        </p:nvSpPr>
        <p:spPr>
          <a:xfrm>
            <a:off x="539552" y="609329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Source: ”</a:t>
            </a:r>
            <a:r>
              <a:rPr lang="en-US" dirty="0" err="1"/>
              <a:t>Retur</a:t>
            </a:r>
            <a:r>
              <a:rPr lang="en-US" dirty="0"/>
              <a:t>”, Nordic Research Group, 2010</a:t>
            </a:r>
          </a:p>
        </p:txBody>
      </p:sp>
    </p:spTree>
    <p:extLst>
      <p:ext uri="{BB962C8B-B14F-4D97-AF65-F5344CB8AC3E}">
        <p14:creationId xmlns:p14="http://schemas.microsoft.com/office/powerpoint/2010/main" val="668027921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Released</a:t>
            </a:r>
            <a:r>
              <a:rPr lang="nb-NO" dirty="0" smtClean="0"/>
              <a:t> - </a:t>
            </a:r>
            <a:r>
              <a:rPr lang="nb-NO" dirty="0" err="1" smtClean="0"/>
              <a:t>going</a:t>
            </a:r>
            <a:r>
              <a:rPr lang="nb-NO" dirty="0" smtClean="0"/>
              <a:t> </a:t>
            </a:r>
            <a:r>
              <a:rPr lang="nb-NO" dirty="0" err="1" smtClean="0"/>
              <a:t>home</a:t>
            </a:r>
            <a:r>
              <a:rPr lang="nb-NO" dirty="0" smtClean="0"/>
              <a:t>!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23</a:t>
            </a:fld>
            <a:endParaRPr lang="nb-NO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317" y="1628800"/>
            <a:ext cx="650240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27653989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sz="2800" dirty="0" err="1" smtClean="0"/>
              <a:t>Thank</a:t>
            </a:r>
            <a:r>
              <a:rPr lang="nb-NO" sz="2800" dirty="0" smtClean="0"/>
              <a:t> </a:t>
            </a:r>
            <a:r>
              <a:rPr lang="nb-NO" sz="2800" dirty="0" err="1" smtClean="0"/>
              <a:t>you</a:t>
            </a:r>
            <a:r>
              <a:rPr lang="nb-NO" sz="2800" dirty="0" smtClean="0"/>
              <a:t> to Torunn </a:t>
            </a:r>
            <a:r>
              <a:rPr lang="nb-NO" sz="2800" dirty="0" err="1" smtClean="0"/>
              <a:t>Højdahl</a:t>
            </a:r>
            <a:r>
              <a:rPr lang="nb-NO" sz="2800" dirty="0" smtClean="0"/>
              <a:t> and Doris Bakken!</a:t>
            </a:r>
            <a:endParaRPr lang="nb-NO" sz="2800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24</a:t>
            </a:fld>
            <a:endParaRPr lang="nb-NO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268760"/>
            <a:ext cx="3860625" cy="417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58"/>
            <a:ext cx="3825569" cy="417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8891860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Thank</a:t>
            </a:r>
            <a:r>
              <a:rPr lang="nb-NO" dirty="0" smtClean="0"/>
              <a:t> </a:t>
            </a:r>
            <a:r>
              <a:rPr lang="nb-NO" dirty="0" err="1" smtClean="0"/>
              <a:t>you</a:t>
            </a:r>
            <a:r>
              <a:rPr lang="nb-NO" dirty="0" smtClean="0"/>
              <a:t> for </a:t>
            </a:r>
            <a:r>
              <a:rPr lang="nb-NO" dirty="0" err="1" smtClean="0"/>
              <a:t>your</a:t>
            </a:r>
            <a:r>
              <a:rPr lang="nb-NO" dirty="0" smtClean="0"/>
              <a:t> </a:t>
            </a:r>
            <a:r>
              <a:rPr lang="nb-NO" dirty="0" err="1" smtClean="0"/>
              <a:t>attention</a:t>
            </a:r>
            <a:r>
              <a:rPr lang="nb-NO" dirty="0" smtClean="0"/>
              <a:t>!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25</a:t>
            </a:fld>
            <a:endParaRPr lang="nb-NO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340768"/>
            <a:ext cx="5977855" cy="4480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4240505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266928" cy="1616224"/>
          </a:xfrm>
        </p:spPr>
        <p:txBody>
          <a:bodyPr/>
          <a:lstStyle/>
          <a:p>
            <a:r>
              <a:rPr lang="nb-NO" sz="3600" b="1" dirty="0" err="1" smtClean="0"/>
              <a:t>Philosophy</a:t>
            </a:r>
            <a:r>
              <a:rPr lang="nb-NO" sz="3600" b="1" dirty="0" smtClean="0"/>
              <a:t> </a:t>
            </a:r>
            <a:r>
              <a:rPr lang="nb-NO" sz="3600" b="1" dirty="0"/>
              <a:t/>
            </a:r>
            <a:br>
              <a:rPr lang="nb-NO" sz="3600" b="1" dirty="0"/>
            </a:br>
            <a:endParaRPr lang="nb-NO" sz="3600" b="1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495800"/>
          </a:xfrm>
        </p:spPr>
        <p:txBody>
          <a:bodyPr/>
          <a:lstStyle/>
          <a:p>
            <a:r>
              <a:rPr lang="en-US" dirty="0" smtClean="0"/>
              <a:t>Prisoners have </a:t>
            </a:r>
            <a:r>
              <a:rPr lang="en-US" dirty="0"/>
              <a:t>an equal right to education, work, health </a:t>
            </a:r>
            <a:r>
              <a:rPr lang="en-US" dirty="0" smtClean="0"/>
              <a:t>care </a:t>
            </a:r>
            <a:r>
              <a:rPr lang="en-US" dirty="0"/>
              <a:t>and culture. </a:t>
            </a:r>
            <a:r>
              <a:rPr lang="en-US" dirty="0" smtClean="0"/>
              <a:t>They have the </a:t>
            </a:r>
            <a:r>
              <a:rPr lang="en-US" dirty="0"/>
              <a:t>same right </a:t>
            </a:r>
            <a:r>
              <a:rPr lang="en-US" dirty="0" smtClean="0"/>
              <a:t>to </a:t>
            </a:r>
            <a:r>
              <a:rPr lang="en-US" dirty="0"/>
              <a:t>receive help, services, and support from </a:t>
            </a:r>
            <a:r>
              <a:rPr lang="en-US" dirty="0" smtClean="0"/>
              <a:t>society –according to need. </a:t>
            </a:r>
            <a:endParaRPr lang="en-US" dirty="0"/>
          </a:p>
          <a:p>
            <a:r>
              <a:rPr lang="en-US" dirty="0" smtClean="0"/>
              <a:t>Prisoners </a:t>
            </a:r>
            <a:r>
              <a:rPr lang="en-US" dirty="0"/>
              <a:t>are still members of </a:t>
            </a:r>
            <a:r>
              <a:rPr lang="en-US" dirty="0" smtClean="0"/>
              <a:t>society.</a:t>
            </a:r>
            <a:endParaRPr lang="en-US" dirty="0"/>
          </a:p>
          <a:p>
            <a:r>
              <a:rPr lang="en-US" dirty="0"/>
              <a:t>Prisoners </a:t>
            </a:r>
            <a:r>
              <a:rPr lang="en-US" dirty="0" smtClean="0"/>
              <a:t>are sentenced to lose their freedom, not their dignity. </a:t>
            </a:r>
            <a:endParaRPr lang="en-US" dirty="0"/>
          </a:p>
          <a:p>
            <a:endParaRPr lang="en-US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3</a:t>
            </a:fld>
            <a:endParaRPr lang="nb-NO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275" y="0"/>
            <a:ext cx="3133725" cy="2090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46317252"/>
      </p:ext>
    </p:extLst>
  </p:cSld>
  <p:clrMapOvr>
    <a:masterClrMapping/>
  </p:clrMapOvr>
  <p:transition>
    <p:fade thruBlk="1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1" name="Text Box 11"/>
          <p:cNvSpPr txBox="1">
            <a:spLocks noChangeArrowheads="1"/>
          </p:cNvSpPr>
          <p:nvPr/>
        </p:nvSpPr>
        <p:spPr bwMode="auto">
          <a:xfrm>
            <a:off x="395536" y="1272032"/>
            <a:ext cx="8280920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r>
              <a:rPr lang="nb-NO" sz="24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</a:t>
            </a:r>
            <a:r>
              <a:rPr lang="en-US" sz="24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Goal: The convict shall have better control over the addiction problems when she/he leaves corrections </a:t>
            </a: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r>
              <a:rPr lang="nb-NO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Improve</a:t>
            </a:r>
            <a:r>
              <a:rPr lang="nb-NO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r>
              <a:rPr lang="nb-NO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rehabilitation</a:t>
            </a:r>
            <a:r>
              <a:rPr lang="nb-NO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/c</a:t>
            </a:r>
            <a:r>
              <a:rPr lang="nb-NO" sz="24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ontrol that facilitates rehabilitation</a:t>
            </a: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r>
              <a:rPr lang="en-US" sz="24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Treatment shall be offfered to continue after release</a:t>
            </a: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r>
              <a:rPr lang="en-US" sz="2400" noProof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Many </a:t>
            </a:r>
            <a:r>
              <a:rPr lang="en-US" sz="2400" noProof="1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people </a:t>
            </a:r>
            <a:r>
              <a:rPr lang="en-US" sz="2400" noProof="1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can serve their sentence inside a health care institution instead of in a prison</a:t>
            </a: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endParaRPr lang="en-US" sz="2400" noProof="1" smtClean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endParaRPr lang="en-US" sz="2400" noProof="1" smtClean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endParaRPr lang="nb-NO" sz="2400" noProof="1" smtClean="0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>
              <a:spcBef>
                <a:spcPct val="50000"/>
              </a:spcBef>
              <a:tabLst>
                <a:tab pos="0" algn="l"/>
                <a:tab pos="3227388" algn="r"/>
                <a:tab pos="3673475" algn="r"/>
                <a:tab pos="5735638" algn="r"/>
                <a:tab pos="6184900" algn="r"/>
                <a:tab pos="7897813" algn="r"/>
              </a:tabLst>
              <a:defRPr/>
            </a:pPr>
            <a:r>
              <a:rPr lang="nb-NO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	 	</a:t>
            </a:r>
            <a:endParaRPr lang="nb-NO" sz="2400" noProof="1"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sp>
        <p:nvSpPr>
          <p:cNvPr id="40979" name="Text Box 19"/>
          <p:cNvSpPr txBox="1">
            <a:spLocks noChangeArrowheads="1"/>
          </p:cNvSpPr>
          <p:nvPr/>
        </p:nvSpPr>
        <p:spPr bwMode="auto">
          <a:xfrm>
            <a:off x="611560" y="685800"/>
            <a:ext cx="792088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nb-NO" sz="3200" noProof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  <a:cs typeface="+mn-cs"/>
              </a:rPr>
              <a:t>Norwegian Corrections Addiction Strategy </a:t>
            </a:r>
            <a:endParaRPr lang="nb-NO" sz="3200" noProof="1">
              <a:solidFill>
                <a:schemeClr val="hlin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44576"/>
            <a:ext cx="3779911" cy="2822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5688632" cy="1942629"/>
          </a:xfrm>
        </p:spPr>
        <p:txBody>
          <a:bodyPr/>
          <a:lstStyle/>
          <a:p>
            <a:r>
              <a:rPr lang="nb-NO" dirty="0" smtClean="0"/>
              <a:t>Legislative status: </a:t>
            </a:r>
            <a:br>
              <a:rPr lang="nb-NO" dirty="0" smtClean="0"/>
            </a:br>
            <a:r>
              <a:rPr lang="nb-NO" dirty="0" err="1" smtClean="0"/>
              <a:t>Addiction</a:t>
            </a:r>
            <a:r>
              <a:rPr lang="nb-NO" dirty="0" smtClean="0"/>
              <a:t> - crime or </a:t>
            </a:r>
            <a:r>
              <a:rPr lang="nb-NO" dirty="0" err="1" smtClean="0"/>
              <a:t>disease</a:t>
            </a:r>
            <a:r>
              <a:rPr lang="nb-NO" dirty="0" smtClean="0"/>
              <a:t>?</a:t>
            </a:r>
            <a:br>
              <a:rPr lang="nb-NO" dirty="0" smtClean="0"/>
            </a:br>
            <a:r>
              <a:rPr lang="nb-NO" dirty="0" err="1" smtClean="0"/>
              <a:t>Change</a:t>
            </a:r>
            <a:r>
              <a:rPr lang="nb-NO" dirty="0" smtClean="0"/>
              <a:t> in </a:t>
            </a:r>
            <a:r>
              <a:rPr lang="nb-NO" dirty="0" err="1" smtClean="0"/>
              <a:t>paradigm</a:t>
            </a:r>
            <a:r>
              <a:rPr lang="nb-NO" dirty="0" smtClean="0"/>
              <a:t>?</a:t>
            </a:r>
            <a:endParaRPr lang="nb-NO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2116751"/>
            <a:ext cx="8784976" cy="4495800"/>
          </a:xfrm>
        </p:spPr>
        <p:txBody>
          <a:bodyPr/>
          <a:lstStyle/>
          <a:p>
            <a:r>
              <a:rPr lang="nb-NO" dirty="0" err="1" smtClean="0"/>
              <a:t>Use</a:t>
            </a:r>
            <a:r>
              <a:rPr lang="nb-NO" dirty="0" smtClean="0"/>
              <a:t> and possesion (user-dosages) of narcotic </a:t>
            </a:r>
            <a:r>
              <a:rPr lang="nb-NO" dirty="0" err="1" smtClean="0"/>
              <a:t>drugs</a:t>
            </a:r>
            <a:r>
              <a:rPr lang="nb-NO" dirty="0" smtClean="0"/>
              <a:t> is illegal, </a:t>
            </a:r>
            <a:r>
              <a:rPr lang="nb-NO" dirty="0" err="1" smtClean="0"/>
              <a:t>but</a:t>
            </a:r>
            <a:r>
              <a:rPr lang="nb-NO" dirty="0" smtClean="0"/>
              <a:t> not punishable for beginners – conditional discharge</a:t>
            </a:r>
          </a:p>
          <a:p>
            <a:r>
              <a:rPr lang="nb-NO" dirty="0" smtClean="0"/>
              <a:t>First time users: warning from the police, contact with health care system, urine tests for </a:t>
            </a:r>
            <a:r>
              <a:rPr lang="nb-NO" dirty="0" err="1" smtClean="0"/>
              <a:t>some</a:t>
            </a:r>
            <a:r>
              <a:rPr lang="nb-NO" dirty="0" smtClean="0"/>
              <a:t> </a:t>
            </a:r>
            <a:r>
              <a:rPr lang="nb-NO" dirty="0" err="1" smtClean="0"/>
              <a:t>months</a:t>
            </a:r>
            <a:endParaRPr lang="nb-NO" dirty="0" smtClean="0"/>
          </a:p>
          <a:p>
            <a:r>
              <a:rPr lang="nb-NO" dirty="0" smtClean="0"/>
              <a:t>Smugling/</a:t>
            </a:r>
            <a:r>
              <a:rPr lang="nb-NO" dirty="0" err="1" smtClean="0"/>
              <a:t>selling</a:t>
            </a:r>
            <a:r>
              <a:rPr lang="nb-NO" dirty="0" smtClean="0"/>
              <a:t> </a:t>
            </a:r>
            <a:r>
              <a:rPr lang="nb-NO" dirty="0" err="1" smtClean="0"/>
              <a:t>big</a:t>
            </a:r>
            <a:r>
              <a:rPr lang="nb-NO" dirty="0" smtClean="0"/>
              <a:t> </a:t>
            </a:r>
            <a:r>
              <a:rPr lang="nb-NO" dirty="0" err="1" smtClean="0"/>
              <a:t>quantities</a:t>
            </a:r>
            <a:r>
              <a:rPr lang="nb-NO" dirty="0" smtClean="0"/>
              <a:t> – </a:t>
            </a:r>
            <a:r>
              <a:rPr lang="nb-NO" dirty="0" err="1" smtClean="0"/>
              <a:t>harsh</a:t>
            </a:r>
            <a:r>
              <a:rPr lang="nb-NO" dirty="0" smtClean="0"/>
              <a:t> </a:t>
            </a:r>
            <a:r>
              <a:rPr lang="nb-NO" dirty="0" err="1" smtClean="0"/>
              <a:t>sentences</a:t>
            </a:r>
            <a:endParaRPr lang="nb-NO" dirty="0" smtClean="0"/>
          </a:p>
          <a:p>
            <a:r>
              <a:rPr lang="nb-NO" dirty="0" smtClean="0"/>
              <a:t>Heavy users: </a:t>
            </a:r>
            <a:r>
              <a:rPr lang="nb-NO" dirty="0" err="1" smtClean="0"/>
              <a:t>drug</a:t>
            </a:r>
            <a:r>
              <a:rPr lang="nb-NO" dirty="0" smtClean="0"/>
              <a:t> </a:t>
            </a:r>
            <a:r>
              <a:rPr lang="nb-NO" dirty="0" err="1" smtClean="0"/>
              <a:t>court</a:t>
            </a:r>
            <a:r>
              <a:rPr lang="nb-NO" dirty="0" smtClean="0"/>
              <a:t>, </a:t>
            </a:r>
            <a:r>
              <a:rPr lang="nb-NO" dirty="0" err="1" smtClean="0"/>
              <a:t>treatment</a:t>
            </a:r>
            <a:endParaRPr lang="nb-NO" dirty="0" smtClean="0"/>
          </a:p>
          <a:p>
            <a:r>
              <a:rPr lang="en-US" dirty="0"/>
              <a:t>Norway is not ready for the paradigm shift yet…..</a:t>
            </a:r>
          </a:p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553F86B-B42D-4D00-BECD-F58FC78F37DC}" type="slidenum">
              <a:rPr lang="nb-NO" smtClean="0"/>
              <a:pPr>
                <a:defRPr/>
              </a:pPr>
              <a:t>5</a:t>
            </a:fld>
            <a:endParaRPr lang="nb-NO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"/>
            <a:ext cx="2843808" cy="2131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 smtClean="0"/>
              <a:t>Drug</a:t>
            </a:r>
            <a:r>
              <a:rPr lang="nb-NO" dirty="0" smtClean="0"/>
              <a:t> </a:t>
            </a:r>
            <a:r>
              <a:rPr lang="nb-NO" dirty="0" err="1" smtClean="0"/>
              <a:t>courts</a:t>
            </a:r>
            <a:endParaRPr lang="nb-NO" dirty="0" smtClean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3608" y="1557338"/>
            <a:ext cx="7719392" cy="4495800"/>
          </a:xfrm>
        </p:spPr>
        <p:txBody>
          <a:bodyPr/>
          <a:lstStyle/>
          <a:p>
            <a:r>
              <a:rPr lang="nb-NO" dirty="0" smtClean="0"/>
              <a:t>Suspended sentence with the condition to attend a drug treatment and rehabilitation program supervised by the court</a:t>
            </a:r>
          </a:p>
          <a:p>
            <a:r>
              <a:rPr lang="nb-NO" dirty="0" smtClean="0"/>
              <a:t>Usually 2 years </a:t>
            </a:r>
            <a:r>
              <a:rPr lang="nb-NO" dirty="0" err="1" smtClean="0"/>
              <a:t>duration</a:t>
            </a:r>
            <a:r>
              <a:rPr lang="nb-NO" dirty="0" smtClean="0"/>
              <a:t>.</a:t>
            </a:r>
          </a:p>
          <a:p>
            <a:r>
              <a:rPr lang="nb-NO" dirty="0" err="1" smtClean="0"/>
              <a:t>Drug</a:t>
            </a:r>
            <a:r>
              <a:rPr lang="nb-NO" dirty="0" smtClean="0"/>
              <a:t> </a:t>
            </a:r>
            <a:r>
              <a:rPr lang="nb-NO" dirty="0" err="1" smtClean="0"/>
              <a:t>court</a:t>
            </a:r>
            <a:r>
              <a:rPr lang="nb-NO" dirty="0" smtClean="0"/>
              <a:t> team: </a:t>
            </a:r>
            <a:r>
              <a:rPr lang="nb-NO" dirty="0" err="1" smtClean="0"/>
              <a:t>coordinator</a:t>
            </a:r>
            <a:r>
              <a:rPr lang="nb-NO" dirty="0" smtClean="0"/>
              <a:t>, </a:t>
            </a:r>
            <a:r>
              <a:rPr lang="nb-NO" dirty="0" err="1" smtClean="0"/>
              <a:t>psychologist</a:t>
            </a:r>
            <a:r>
              <a:rPr lang="nb-NO" dirty="0" smtClean="0"/>
              <a:t>,  </a:t>
            </a:r>
            <a:r>
              <a:rPr lang="nb-NO" dirty="0" err="1" smtClean="0"/>
              <a:t>social</a:t>
            </a:r>
            <a:r>
              <a:rPr lang="nb-NO" dirty="0" smtClean="0"/>
              <a:t> </a:t>
            </a:r>
            <a:r>
              <a:rPr lang="nb-NO" dirty="0" err="1" smtClean="0"/>
              <a:t>worker</a:t>
            </a:r>
            <a:r>
              <a:rPr lang="nb-NO" dirty="0" smtClean="0"/>
              <a:t>, </a:t>
            </a:r>
            <a:r>
              <a:rPr lang="nb-NO" dirty="0" err="1" smtClean="0"/>
              <a:t>educational</a:t>
            </a:r>
            <a:r>
              <a:rPr lang="nb-NO" dirty="0" smtClean="0"/>
              <a:t> adviser, </a:t>
            </a:r>
            <a:r>
              <a:rPr lang="nb-NO" dirty="0" err="1" smtClean="0"/>
              <a:t>probation</a:t>
            </a:r>
            <a:r>
              <a:rPr lang="nb-NO" dirty="0" smtClean="0"/>
              <a:t> </a:t>
            </a:r>
            <a:r>
              <a:rPr lang="nb-NO" dirty="0" err="1" smtClean="0"/>
              <a:t>officer</a:t>
            </a:r>
            <a:r>
              <a:rPr lang="nb-NO" dirty="0" smtClean="0"/>
              <a:t> all </a:t>
            </a:r>
            <a:r>
              <a:rPr lang="nb-NO" dirty="0" err="1" smtClean="0"/>
              <a:t>located</a:t>
            </a:r>
            <a:r>
              <a:rPr lang="nb-NO" dirty="0" smtClean="0"/>
              <a:t> at </a:t>
            </a:r>
            <a:r>
              <a:rPr lang="nb-NO" dirty="0" err="1" smtClean="0"/>
              <a:t>the</a:t>
            </a:r>
            <a:r>
              <a:rPr lang="nb-NO" dirty="0" smtClean="0"/>
              <a:t> same </a:t>
            </a:r>
            <a:r>
              <a:rPr lang="nb-NO" dirty="0" err="1" smtClean="0"/>
              <a:t>place</a:t>
            </a:r>
            <a:r>
              <a:rPr lang="nb-NO" dirty="0" smtClean="0"/>
              <a:t>. 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370" y="-8205"/>
            <a:ext cx="2099630" cy="1513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8600"/>
            <a:ext cx="4906888" cy="1143000"/>
          </a:xfrm>
        </p:spPr>
        <p:txBody>
          <a:bodyPr/>
          <a:lstStyle/>
          <a:p>
            <a:r>
              <a:rPr lang="nb-NO" dirty="0" err="1" smtClean="0"/>
              <a:t>Drug</a:t>
            </a:r>
            <a:r>
              <a:rPr lang="nb-NO" dirty="0" smtClean="0"/>
              <a:t> </a:t>
            </a:r>
            <a:r>
              <a:rPr lang="nb-NO" dirty="0" err="1" smtClean="0"/>
              <a:t>court</a:t>
            </a:r>
            <a:r>
              <a:rPr lang="nb-NO" dirty="0" smtClean="0"/>
              <a:t> 4 </a:t>
            </a:r>
            <a:r>
              <a:rPr lang="nb-NO" dirty="0" err="1" smtClean="0"/>
              <a:t>phases</a:t>
            </a:r>
            <a:endParaRPr lang="nb-NO" dirty="0" smtClean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1. implementation-phase</a:t>
            </a:r>
          </a:p>
          <a:p>
            <a:r>
              <a:rPr lang="en-GB" dirty="0" smtClean="0"/>
              <a:t>2. stabilisation-phase</a:t>
            </a:r>
          </a:p>
          <a:p>
            <a:r>
              <a:rPr lang="en-GB" dirty="0" smtClean="0"/>
              <a:t>3. responsibility-phase</a:t>
            </a:r>
          </a:p>
          <a:p>
            <a:r>
              <a:rPr lang="en-GB" dirty="0" smtClean="0"/>
              <a:t>4. the last phase will focus on getting on with normal lives </a:t>
            </a:r>
          </a:p>
          <a:p>
            <a:r>
              <a:rPr lang="en-GB" dirty="0" smtClean="0"/>
              <a:t>The phases will last as long as they have to, different from person to person. The whole program is adjusted very individually.</a:t>
            </a:r>
            <a:endParaRPr lang="nb-NO" dirty="0" smtClean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959" y="188640"/>
            <a:ext cx="3759462" cy="2113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441325"/>
            <a:ext cx="8229600" cy="1143000"/>
          </a:xfrm>
        </p:spPr>
        <p:txBody>
          <a:bodyPr/>
          <a:lstStyle/>
          <a:p>
            <a:r>
              <a:rPr lang="nb-NO" dirty="0" smtClean="0"/>
              <a:t>Bredtveit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security</a:t>
            </a:r>
            <a:r>
              <a:rPr lang="nb-NO" dirty="0" smtClean="0"/>
              <a:t> prison for </a:t>
            </a:r>
            <a:r>
              <a:rPr lang="nb-NO" dirty="0" err="1" smtClean="0"/>
              <a:t>women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8</a:t>
            </a:fld>
            <a:endParaRPr lang="nb-NO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025" y="1584325"/>
            <a:ext cx="7473950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3014948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smtClean="0"/>
              <a:t>Bredtveit </a:t>
            </a:r>
            <a:r>
              <a:rPr lang="nb-NO" dirty="0" err="1" smtClean="0"/>
              <a:t>high</a:t>
            </a:r>
            <a:r>
              <a:rPr lang="nb-NO" dirty="0" smtClean="0"/>
              <a:t> </a:t>
            </a:r>
            <a:r>
              <a:rPr lang="nb-NO" dirty="0" err="1" smtClean="0"/>
              <a:t>security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719CB6B-6C51-49A8-A776-91489296386E}" type="slidenum">
              <a:rPr lang="nb-NO" smtClean="0"/>
              <a:pPr>
                <a:defRPr/>
              </a:pPr>
              <a:t>9</a:t>
            </a:fld>
            <a:endParaRPr lang="nb-NO"/>
          </a:p>
        </p:txBody>
      </p:sp>
      <p:pic>
        <p:nvPicPr>
          <p:cNvPr id="5125" name="x_Picture 7" descr="DSC_00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15" y="3678103"/>
            <a:ext cx="2830637" cy="188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x_Bilde 3" descr="image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365" y="1284427"/>
            <a:ext cx="3578075" cy="22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19" y="1284427"/>
            <a:ext cx="3964569" cy="22305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678102"/>
            <a:ext cx="1584176" cy="21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1" name="Picture 1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0032" y="3678102"/>
            <a:ext cx="2821049" cy="188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1329025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English">
  <a:themeElements>
    <a:clrScheme name="English 5">
      <a:dk1>
        <a:srgbClr val="463416"/>
      </a:dk1>
      <a:lt1>
        <a:srgbClr val="FFFFFF"/>
      </a:lt1>
      <a:dk2>
        <a:srgbClr val="003399"/>
      </a:dk2>
      <a:lt2>
        <a:srgbClr val="E3E3FF"/>
      </a:lt2>
      <a:accent1>
        <a:srgbClr val="3399FF"/>
      </a:accent1>
      <a:accent2>
        <a:srgbClr val="33CCCC"/>
      </a:accent2>
      <a:accent3>
        <a:srgbClr val="AAADCA"/>
      </a:accent3>
      <a:accent4>
        <a:srgbClr val="DADADA"/>
      </a:accent4>
      <a:accent5>
        <a:srgbClr val="ADCAFF"/>
      </a:accent5>
      <a:accent6>
        <a:srgbClr val="2DB9B9"/>
      </a:accent6>
      <a:hlink>
        <a:srgbClr val="00FFCC"/>
      </a:hlink>
      <a:folHlink>
        <a:srgbClr val="808000"/>
      </a:folHlink>
    </a:clrScheme>
    <a:fontScheme name="English">
      <a:majorFont>
        <a:latin typeface="Georgia"/>
        <a:ea typeface=""/>
        <a:cs typeface="Arial"/>
      </a:majorFont>
      <a:minorFont>
        <a:latin typeface="Georgi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nglish 1">
        <a:dk1>
          <a:srgbClr val="4C3A1C"/>
        </a:dk1>
        <a:lt1>
          <a:srgbClr val="FFFFFF"/>
        </a:lt1>
        <a:dk2>
          <a:srgbClr val="993300"/>
        </a:dk2>
        <a:lt2>
          <a:srgbClr val="CCAA00"/>
        </a:lt2>
        <a:accent1>
          <a:srgbClr val="FF3300"/>
        </a:accent1>
        <a:accent2>
          <a:srgbClr val="9E6600"/>
        </a:accent2>
        <a:accent3>
          <a:srgbClr val="CAADAA"/>
        </a:accent3>
        <a:accent4>
          <a:srgbClr val="DADADA"/>
        </a:accent4>
        <a:accent5>
          <a:srgbClr val="FFADAA"/>
        </a:accent5>
        <a:accent6>
          <a:srgbClr val="8F5C00"/>
        </a:accent6>
        <a:hlink>
          <a:srgbClr val="FFCC00"/>
        </a:hlink>
        <a:folHlink>
          <a:srgbClr val="F7DC9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2">
        <a:dk1>
          <a:srgbClr val="3D0058"/>
        </a:dk1>
        <a:lt1>
          <a:srgbClr val="FFFFFF"/>
        </a:lt1>
        <a:dk2>
          <a:srgbClr val="9188B0"/>
        </a:dk2>
        <a:lt2>
          <a:srgbClr val="DDE0DC"/>
        </a:lt2>
        <a:accent1>
          <a:srgbClr val="FFCC00"/>
        </a:accent1>
        <a:accent2>
          <a:srgbClr val="4C3D78"/>
        </a:accent2>
        <a:accent3>
          <a:srgbClr val="C7C3D4"/>
        </a:accent3>
        <a:accent4>
          <a:srgbClr val="DADADA"/>
        </a:accent4>
        <a:accent5>
          <a:srgbClr val="FFE2AA"/>
        </a:accent5>
        <a:accent6>
          <a:srgbClr val="44366C"/>
        </a:accent6>
        <a:hlink>
          <a:srgbClr val="743D78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3">
        <a:dk1>
          <a:srgbClr val="10104C"/>
        </a:dk1>
        <a:lt1>
          <a:srgbClr val="FFFFFF"/>
        </a:lt1>
        <a:dk2>
          <a:srgbClr val="003366"/>
        </a:dk2>
        <a:lt2>
          <a:srgbClr val="C6CCD4"/>
        </a:lt2>
        <a:accent1>
          <a:srgbClr val="33CCFF"/>
        </a:accent1>
        <a:accent2>
          <a:srgbClr val="5B5B8D"/>
        </a:accent2>
        <a:accent3>
          <a:srgbClr val="AAADB8"/>
        </a:accent3>
        <a:accent4>
          <a:srgbClr val="DADADA"/>
        </a:accent4>
        <a:accent5>
          <a:srgbClr val="ADE2FF"/>
        </a:accent5>
        <a:accent6>
          <a:srgbClr val="52527F"/>
        </a:accent6>
        <a:hlink>
          <a:srgbClr val="4529AB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4">
        <a:dk1>
          <a:srgbClr val="B0C8CA"/>
        </a:dk1>
        <a:lt1>
          <a:srgbClr val="FFFFFF"/>
        </a:lt1>
        <a:dk2>
          <a:srgbClr val="000099"/>
        </a:dk2>
        <a:lt2>
          <a:srgbClr val="FFFFFF"/>
        </a:lt2>
        <a:accent1>
          <a:srgbClr val="89C4FF"/>
        </a:accent1>
        <a:accent2>
          <a:srgbClr val="00008C"/>
        </a:accent2>
        <a:accent3>
          <a:srgbClr val="AAAACA"/>
        </a:accent3>
        <a:accent4>
          <a:srgbClr val="DADADA"/>
        </a:accent4>
        <a:accent5>
          <a:srgbClr val="C4DEFF"/>
        </a:accent5>
        <a:accent6>
          <a:srgbClr val="00007E"/>
        </a:accent6>
        <a:hlink>
          <a:srgbClr val="6666FF"/>
        </a:hlink>
        <a:folHlink>
          <a:srgbClr val="C0C0C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5">
        <a:dk1>
          <a:srgbClr val="463416"/>
        </a:dk1>
        <a:lt1>
          <a:srgbClr val="FFFFFF"/>
        </a:lt1>
        <a:dk2>
          <a:srgbClr val="003399"/>
        </a:dk2>
        <a:lt2>
          <a:srgbClr val="E3E3FF"/>
        </a:lt2>
        <a:accent1>
          <a:srgbClr val="3399FF"/>
        </a:accent1>
        <a:accent2>
          <a:srgbClr val="33CCCC"/>
        </a:accent2>
        <a:accent3>
          <a:srgbClr val="AAADCA"/>
        </a:accent3>
        <a:accent4>
          <a:srgbClr val="DADADA"/>
        </a:accent4>
        <a:accent5>
          <a:srgbClr val="ADCAFF"/>
        </a:accent5>
        <a:accent6>
          <a:srgbClr val="2DB9B9"/>
        </a:accent6>
        <a:hlink>
          <a:srgbClr val="00FFCC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6">
        <a:dk1>
          <a:srgbClr val="809296"/>
        </a:dk1>
        <a:lt1>
          <a:srgbClr val="FFFFFF"/>
        </a:lt1>
        <a:dk2>
          <a:srgbClr val="6699FF"/>
        </a:dk2>
        <a:lt2>
          <a:srgbClr val="B3EDFF"/>
        </a:lt2>
        <a:accent1>
          <a:srgbClr val="FF9933"/>
        </a:accent1>
        <a:accent2>
          <a:srgbClr val="FFAA99"/>
        </a:accent2>
        <a:accent3>
          <a:srgbClr val="B8CAFF"/>
        </a:accent3>
        <a:accent4>
          <a:srgbClr val="DADADA"/>
        </a:accent4>
        <a:accent5>
          <a:srgbClr val="FFCAAD"/>
        </a:accent5>
        <a:accent6>
          <a:srgbClr val="E79A8A"/>
        </a:accent6>
        <a:hlink>
          <a:srgbClr val="FFCFA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7">
        <a:dk1>
          <a:srgbClr val="006666"/>
        </a:dk1>
        <a:lt1>
          <a:srgbClr val="FFFFFF"/>
        </a:lt1>
        <a:dk2>
          <a:srgbClr val="85D1E3"/>
        </a:dk2>
        <a:lt2>
          <a:srgbClr val="CCFFFF"/>
        </a:lt2>
        <a:accent1>
          <a:srgbClr val="FFCC00"/>
        </a:accent1>
        <a:accent2>
          <a:srgbClr val="00CC99"/>
        </a:accent2>
        <a:accent3>
          <a:srgbClr val="C2E5EF"/>
        </a:accent3>
        <a:accent4>
          <a:srgbClr val="DADADA"/>
        </a:accent4>
        <a:accent5>
          <a:srgbClr val="FFE2AA"/>
        </a:accent5>
        <a:accent6>
          <a:srgbClr val="00B98A"/>
        </a:accent6>
        <a:hlink>
          <a:srgbClr val="0099FF"/>
        </a:hlink>
        <a:folHlink>
          <a:srgbClr val="66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8">
        <a:dk1>
          <a:srgbClr val="404B3D"/>
        </a:dk1>
        <a:lt1>
          <a:srgbClr val="FFFFFF"/>
        </a:lt1>
        <a:dk2>
          <a:srgbClr val="A7A491"/>
        </a:dk2>
        <a:lt2>
          <a:srgbClr val="CCD0CA"/>
        </a:lt2>
        <a:accent1>
          <a:srgbClr val="33CCCC"/>
        </a:accent1>
        <a:accent2>
          <a:srgbClr val="004E4C"/>
        </a:accent2>
        <a:accent3>
          <a:srgbClr val="D0CFC7"/>
        </a:accent3>
        <a:accent4>
          <a:srgbClr val="DADADA"/>
        </a:accent4>
        <a:accent5>
          <a:srgbClr val="ADE2E2"/>
        </a:accent5>
        <a:accent6>
          <a:srgbClr val="004644"/>
        </a:accent6>
        <a:hlink>
          <a:srgbClr val="477781"/>
        </a:hlink>
        <a:folHlink>
          <a:srgbClr val="85CC7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glish 9">
        <a:dk1>
          <a:srgbClr val="000000"/>
        </a:dk1>
        <a:lt1>
          <a:srgbClr val="FFFFFF"/>
        </a:lt1>
        <a:dk2>
          <a:srgbClr val="FFFFAF"/>
        </a:dk2>
        <a:lt2>
          <a:srgbClr val="676597"/>
        </a:lt2>
        <a:accent1>
          <a:srgbClr val="66CCFF"/>
        </a:accent1>
        <a:accent2>
          <a:srgbClr val="CCECFF"/>
        </a:accent2>
        <a:accent3>
          <a:srgbClr val="FFFFFF"/>
        </a:accent3>
        <a:accent4>
          <a:srgbClr val="000000"/>
        </a:accent4>
        <a:accent5>
          <a:srgbClr val="B8E2FF"/>
        </a:accent5>
        <a:accent6>
          <a:srgbClr val="B9D6E7"/>
        </a:accent6>
        <a:hlink>
          <a:srgbClr val="6600CC"/>
        </a:hlink>
        <a:folHlink>
          <a:srgbClr val="0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-t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Mountain Top</Template>
  <TotalTime>4816</TotalTime>
  <Words>1023</Words>
  <Application>Microsoft Office PowerPoint</Application>
  <PresentationFormat>Skjermfremvisning (4:3)</PresentationFormat>
  <Paragraphs>160</Paragraphs>
  <Slides>25</Slides>
  <Notes>11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Lysbildetitler</vt:lpstr>
      </vt:variant>
      <vt:variant>
        <vt:i4>25</vt:i4>
      </vt:variant>
    </vt:vector>
  </HeadingPairs>
  <TitlesOfParts>
    <vt:vector size="26" baseType="lpstr">
      <vt:lpstr>English</vt:lpstr>
      <vt:lpstr>PowerPoint-presentasjon</vt:lpstr>
      <vt:lpstr>PowerPoint-presentasjon</vt:lpstr>
      <vt:lpstr>Philosophy  </vt:lpstr>
      <vt:lpstr>PowerPoint-presentasjon</vt:lpstr>
      <vt:lpstr>Legislative status:  Addiction - crime or disease? Change in paradigm?</vt:lpstr>
      <vt:lpstr>Drug courts</vt:lpstr>
      <vt:lpstr>Drug court 4 phases</vt:lpstr>
      <vt:lpstr>Bredtveit high security prison for women</vt:lpstr>
      <vt:lpstr>Bredtveit high security</vt:lpstr>
      <vt:lpstr>Bredtveit low security prison for women </vt:lpstr>
      <vt:lpstr>Bredtveit low security</vt:lpstr>
      <vt:lpstr>     Treating Drug Addiction in Prison</vt:lpstr>
      <vt:lpstr>Coordinating help </vt:lpstr>
      <vt:lpstr>When they use drugs inside the prison -reactions that helps rehabilitation </vt:lpstr>
      <vt:lpstr>What is ”addiction talk” not? </vt:lpstr>
      <vt:lpstr>What is ”addiction talk”?</vt:lpstr>
      <vt:lpstr>VINN a motivational program</vt:lpstr>
      <vt:lpstr>What is sense of coherence? </vt:lpstr>
      <vt:lpstr>Sense of coherence</vt:lpstr>
      <vt:lpstr>PowerPoint-presentasjon</vt:lpstr>
      <vt:lpstr>VINN - positive health outcomes in   five countries – among them Russia (Mozhaysk, Mordovia, Ryazan, Belgorod, Perm, Chuvasia, Tomsk) </vt:lpstr>
      <vt:lpstr>Recidivism </vt:lpstr>
      <vt:lpstr>Released - going home!</vt:lpstr>
      <vt:lpstr>Thank you to Torunn Højdahl and Doris Bakken!</vt:lpstr>
      <vt:lpstr>Thank you for your attention!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CORRECTIONAL SERVICE OF NORWAY STAFF ACADEMY</dc:title>
  <dc:creator>Gerhard</dc:creator>
  <cp:lastModifiedBy>Andreas Skulberg</cp:lastModifiedBy>
  <cp:revision>235</cp:revision>
  <dcterms:created xsi:type="dcterms:W3CDTF">2009-05-13T16:52:26Z</dcterms:created>
  <dcterms:modified xsi:type="dcterms:W3CDTF">2017-11-17T14:07:49Z</dcterms:modified>
</cp:coreProperties>
</file>