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60" r:id="rId5"/>
    <p:sldId id="261" r:id="rId6"/>
    <p:sldId id="259" r:id="rId7"/>
    <p:sldId id="258"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ru-RU"/>
              <a:t>Образец заголовка</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AA0EA1B2-4BB4-486A-84D5-E76C6B85BB6A}" type="datetimeFigureOut">
              <a:rPr lang="ru-RU" smtClean="0"/>
              <a:t>13.05.2018</a:t>
            </a:fld>
            <a:endParaRPr lang="ru-RU"/>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ru-RU"/>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E787E917-EBD8-4642-BEB6-02195B8A0625}" type="slidenum">
              <a:rPr lang="ru-RU" smtClean="0"/>
              <a:t>‹#›</a:t>
            </a:fld>
            <a:endParaRPr lang="ru-RU"/>
          </a:p>
        </p:txBody>
      </p:sp>
    </p:spTree>
    <p:extLst>
      <p:ext uri="{BB962C8B-B14F-4D97-AF65-F5344CB8AC3E}">
        <p14:creationId xmlns:p14="http://schemas.microsoft.com/office/powerpoint/2010/main" val="4267037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A0EA1B2-4BB4-486A-84D5-E76C6B85BB6A}" type="datetimeFigureOut">
              <a:rPr lang="ru-RU" smtClean="0"/>
              <a:t>13.05.2018</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787E917-EBD8-4642-BEB6-02195B8A0625}" type="slidenum">
              <a:rPr lang="ru-RU" smtClean="0"/>
              <a:t>‹#›</a:t>
            </a:fld>
            <a:endParaRPr lang="ru-RU"/>
          </a:p>
        </p:txBody>
      </p:sp>
    </p:spTree>
    <p:extLst>
      <p:ext uri="{BB962C8B-B14F-4D97-AF65-F5344CB8AC3E}">
        <p14:creationId xmlns:p14="http://schemas.microsoft.com/office/powerpoint/2010/main" val="108652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ru-RU"/>
              <a:t>Образец заголовка</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AA0EA1B2-4BB4-486A-84D5-E76C6B85BB6A}" type="datetimeFigureOut">
              <a:rPr lang="ru-RU" smtClean="0"/>
              <a:t>13.05.2018</a:t>
            </a:fld>
            <a:endParaRPr lang="ru-RU"/>
          </a:p>
        </p:txBody>
      </p:sp>
      <p:sp>
        <p:nvSpPr>
          <p:cNvPr id="5" name="Footer Placeholder 4"/>
          <p:cNvSpPr>
            <a:spLocks noGrp="1"/>
          </p:cNvSpPr>
          <p:nvPr>
            <p:ph type="ftr" sz="quarter" idx="11"/>
          </p:nvPr>
        </p:nvSpPr>
        <p:spPr/>
        <p:txBody>
          <a:bodyPr/>
          <a:lstStyle/>
          <a:p>
            <a:endParaRPr lang="ru-RU"/>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787E917-EBD8-4642-BEB6-02195B8A0625}" type="slidenum">
              <a:rPr lang="ru-RU" smtClean="0"/>
              <a:t>‹#›</a:t>
            </a:fld>
            <a:endParaRPr lang="ru-RU"/>
          </a:p>
        </p:txBody>
      </p:sp>
    </p:spTree>
    <p:extLst>
      <p:ext uri="{BB962C8B-B14F-4D97-AF65-F5344CB8AC3E}">
        <p14:creationId xmlns:p14="http://schemas.microsoft.com/office/powerpoint/2010/main" val="11658911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ru-RU"/>
              <a:t>Образец заголовка</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AA0EA1B2-4BB4-486A-84D5-E76C6B85BB6A}" type="datetimeFigureOut">
              <a:rPr lang="ru-RU" smtClean="0"/>
              <a:t>13.05.2018</a:t>
            </a:fld>
            <a:endParaRPr lang="ru-RU"/>
          </a:p>
        </p:txBody>
      </p:sp>
      <p:sp>
        <p:nvSpPr>
          <p:cNvPr id="5" name="Footer Placeholder 4"/>
          <p:cNvSpPr>
            <a:spLocks noGrp="1"/>
          </p:cNvSpPr>
          <p:nvPr>
            <p:ph type="ftr" sz="quarter" idx="11"/>
          </p:nvPr>
        </p:nvSpPr>
        <p:spPr/>
        <p:txBody>
          <a:bodyPr/>
          <a:lstStyle/>
          <a:p>
            <a:endParaRPr lang="ru-RU"/>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787E917-EBD8-4642-BEB6-02195B8A0625}" type="slidenum">
              <a:rPr lang="ru-RU" smtClean="0"/>
              <a:t>‹#›</a:t>
            </a:fld>
            <a:endParaRPr lang="ru-RU"/>
          </a:p>
        </p:txBody>
      </p:sp>
    </p:spTree>
    <p:extLst>
      <p:ext uri="{BB962C8B-B14F-4D97-AF65-F5344CB8AC3E}">
        <p14:creationId xmlns:p14="http://schemas.microsoft.com/office/powerpoint/2010/main" val="17026263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A0EA1B2-4BB4-486A-84D5-E76C6B85BB6A}" type="datetimeFigureOut">
              <a:rPr lang="ru-RU" smtClean="0"/>
              <a:t>13.05.2018</a:t>
            </a:fld>
            <a:endParaRPr lang="ru-RU"/>
          </a:p>
        </p:txBody>
      </p:sp>
      <p:sp>
        <p:nvSpPr>
          <p:cNvPr id="5" name="Footer Placeholder 4"/>
          <p:cNvSpPr>
            <a:spLocks noGrp="1"/>
          </p:cNvSpPr>
          <p:nvPr>
            <p:ph type="ftr" sz="quarter" idx="11"/>
          </p:nvPr>
        </p:nvSpPr>
        <p:spPr/>
        <p:txBody>
          <a:bodyPr/>
          <a:lstStyle/>
          <a:p>
            <a:endParaRPr lang="ru-R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787E917-EBD8-4642-BEB6-02195B8A0625}" type="slidenum">
              <a:rPr lang="ru-RU" smtClean="0"/>
              <a:t>‹#›</a:t>
            </a:fld>
            <a:endParaRPr lang="ru-RU"/>
          </a:p>
        </p:txBody>
      </p:sp>
    </p:spTree>
    <p:extLst>
      <p:ext uri="{BB962C8B-B14F-4D97-AF65-F5344CB8AC3E}">
        <p14:creationId xmlns:p14="http://schemas.microsoft.com/office/powerpoint/2010/main" val="30560644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a:t>Образец заголовка</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A0EA1B2-4BB4-486A-84D5-E76C6B85BB6A}" type="datetimeFigureOut">
              <a:rPr lang="ru-RU" smtClean="0"/>
              <a:t>13.05.2018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787E917-EBD8-4642-BEB6-02195B8A0625}" type="slidenum">
              <a:rPr lang="ru-RU" smtClean="0"/>
              <a:t>‹#›</a:t>
            </a:fld>
            <a:endParaRPr lang="ru-RU"/>
          </a:p>
        </p:txBody>
      </p:sp>
    </p:spTree>
    <p:extLst>
      <p:ext uri="{BB962C8B-B14F-4D97-AF65-F5344CB8AC3E}">
        <p14:creationId xmlns:p14="http://schemas.microsoft.com/office/powerpoint/2010/main" val="13205793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a:t>Образец заголовка</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A0EA1B2-4BB4-486A-84D5-E76C6B85BB6A}" type="datetimeFigureOut">
              <a:rPr lang="ru-RU" smtClean="0"/>
              <a:t>13.05.2018</a:t>
            </a:fld>
            <a:endParaRPr lang="ru-RU"/>
          </a:p>
        </p:txBody>
      </p:sp>
      <p:sp>
        <p:nvSpPr>
          <p:cNvPr id="8" name="Footer Placeholder 7"/>
          <p:cNvSpPr>
            <a:spLocks noGrp="1"/>
          </p:cNvSpPr>
          <p:nvPr>
            <p:ph type="ftr" sz="quarter" idx="11"/>
          </p:nvPr>
        </p:nvSpPr>
        <p:spPr>
          <a:xfrm>
            <a:off x="561111" y="6391838"/>
            <a:ext cx="3644282" cy="304801"/>
          </a:xfrm>
        </p:spPr>
        <p:txBody>
          <a:bodyPr/>
          <a:lstStyle/>
          <a:p>
            <a:endParaRPr lang="ru-RU"/>
          </a:p>
        </p:txBody>
      </p:sp>
      <p:sp>
        <p:nvSpPr>
          <p:cNvPr id="9" name="Slide Number Placeholder 8"/>
          <p:cNvSpPr>
            <a:spLocks noGrp="1"/>
          </p:cNvSpPr>
          <p:nvPr>
            <p:ph type="sldNum" sz="quarter" idx="12"/>
          </p:nvPr>
        </p:nvSpPr>
        <p:spPr/>
        <p:txBody>
          <a:bodyPr/>
          <a:lstStyle/>
          <a:p>
            <a:fld id="{E787E917-EBD8-4642-BEB6-02195B8A0625}" type="slidenum">
              <a:rPr lang="ru-RU" smtClean="0"/>
              <a:t>‹#›</a:t>
            </a:fld>
            <a:endParaRPr lang="ru-RU"/>
          </a:p>
        </p:txBody>
      </p:sp>
    </p:spTree>
    <p:extLst>
      <p:ext uri="{BB962C8B-B14F-4D97-AF65-F5344CB8AC3E}">
        <p14:creationId xmlns:p14="http://schemas.microsoft.com/office/powerpoint/2010/main" val="2539989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AA0EA1B2-4BB4-486A-84D5-E76C6B85BB6A}" type="datetimeFigureOut">
              <a:rPr lang="ru-RU" smtClean="0"/>
              <a:t>13.05.2018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87E917-EBD8-4642-BEB6-02195B8A0625}" type="slidenum">
              <a:rPr lang="ru-RU" smtClean="0"/>
              <a:t>‹#›</a:t>
            </a:fld>
            <a:endParaRPr lang="ru-RU"/>
          </a:p>
        </p:txBody>
      </p:sp>
    </p:spTree>
    <p:extLst>
      <p:ext uri="{BB962C8B-B14F-4D97-AF65-F5344CB8AC3E}">
        <p14:creationId xmlns:p14="http://schemas.microsoft.com/office/powerpoint/2010/main" val="9371699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AA0EA1B2-4BB4-486A-84D5-E76C6B85BB6A}" type="datetimeFigureOut">
              <a:rPr lang="ru-RU" smtClean="0"/>
              <a:t>13.05.2018</a:t>
            </a:fld>
            <a:endParaRPr lang="ru-RU"/>
          </a:p>
        </p:txBody>
      </p:sp>
      <p:sp>
        <p:nvSpPr>
          <p:cNvPr id="5" name="Footer Placeholder 4"/>
          <p:cNvSpPr>
            <a:spLocks noGrp="1"/>
          </p:cNvSpPr>
          <p:nvPr>
            <p:ph type="ftr" sz="quarter" idx="11"/>
          </p:nvPr>
        </p:nvSpPr>
        <p:spPr/>
        <p:txBody>
          <a:bodyPr/>
          <a:lstStyle/>
          <a:p>
            <a:endParaRPr lang="ru-R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787E917-EBD8-4642-BEB6-02195B8A0625}" type="slidenum">
              <a:rPr lang="ru-RU" smtClean="0"/>
              <a:t>‹#›</a:t>
            </a:fld>
            <a:endParaRPr lang="ru-RU"/>
          </a:p>
        </p:txBody>
      </p:sp>
    </p:spTree>
    <p:extLst>
      <p:ext uri="{BB962C8B-B14F-4D97-AF65-F5344CB8AC3E}">
        <p14:creationId xmlns:p14="http://schemas.microsoft.com/office/powerpoint/2010/main" val="1738328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A0EA1B2-4BB4-486A-84D5-E76C6B85BB6A}" type="datetimeFigureOut">
              <a:rPr lang="ru-RU" smtClean="0"/>
              <a:t>13.05.2018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87E917-EBD8-4642-BEB6-02195B8A0625}" type="slidenum">
              <a:rPr lang="ru-RU" smtClean="0"/>
              <a:t>‹#›</a:t>
            </a:fld>
            <a:endParaRPr lang="ru-RU"/>
          </a:p>
        </p:txBody>
      </p:sp>
    </p:spTree>
    <p:extLst>
      <p:ext uri="{BB962C8B-B14F-4D97-AF65-F5344CB8AC3E}">
        <p14:creationId xmlns:p14="http://schemas.microsoft.com/office/powerpoint/2010/main" val="3746614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A0EA1B2-4BB4-486A-84D5-E76C6B85BB6A}" type="datetimeFigureOut">
              <a:rPr lang="ru-RU" smtClean="0"/>
              <a:t>13.05.2018</a:t>
            </a:fld>
            <a:endParaRPr lang="ru-RU"/>
          </a:p>
        </p:txBody>
      </p:sp>
      <p:sp>
        <p:nvSpPr>
          <p:cNvPr id="5" name="Footer Placeholder 4"/>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787E917-EBD8-4642-BEB6-02195B8A0625}" type="slidenum">
              <a:rPr lang="ru-RU" smtClean="0"/>
              <a:t>‹#›</a:t>
            </a:fld>
            <a:endParaRPr lang="ru-RU"/>
          </a:p>
        </p:txBody>
      </p:sp>
    </p:spTree>
    <p:extLst>
      <p:ext uri="{BB962C8B-B14F-4D97-AF65-F5344CB8AC3E}">
        <p14:creationId xmlns:p14="http://schemas.microsoft.com/office/powerpoint/2010/main" val="3796089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A0EA1B2-4BB4-486A-84D5-E76C6B85BB6A}" type="datetimeFigureOut">
              <a:rPr lang="ru-RU" smtClean="0"/>
              <a:t>13.05.2018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787E917-EBD8-4642-BEB6-02195B8A0625}" type="slidenum">
              <a:rPr lang="ru-RU" smtClean="0"/>
              <a:t>‹#›</a:t>
            </a:fld>
            <a:endParaRPr lang="ru-RU"/>
          </a:p>
        </p:txBody>
      </p:sp>
    </p:spTree>
    <p:extLst>
      <p:ext uri="{BB962C8B-B14F-4D97-AF65-F5344CB8AC3E}">
        <p14:creationId xmlns:p14="http://schemas.microsoft.com/office/powerpoint/2010/main" val="4143779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A0EA1B2-4BB4-486A-84D5-E76C6B85BB6A}" type="datetimeFigureOut">
              <a:rPr lang="ru-RU" smtClean="0"/>
              <a:t>13.05.2018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787E917-EBD8-4642-BEB6-02195B8A0625}" type="slidenum">
              <a:rPr lang="ru-RU" smtClean="0"/>
              <a:t>‹#›</a:t>
            </a:fld>
            <a:endParaRPr lang="ru-RU"/>
          </a:p>
        </p:txBody>
      </p:sp>
    </p:spTree>
    <p:extLst>
      <p:ext uri="{BB962C8B-B14F-4D97-AF65-F5344CB8AC3E}">
        <p14:creationId xmlns:p14="http://schemas.microsoft.com/office/powerpoint/2010/main" val="1204834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A0EA1B2-4BB4-486A-84D5-E76C6B85BB6A}" type="datetimeFigureOut">
              <a:rPr lang="ru-RU" smtClean="0"/>
              <a:t>13.05.2018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787E917-EBD8-4642-BEB6-02195B8A0625}" type="slidenum">
              <a:rPr lang="ru-RU" smtClean="0"/>
              <a:t>‹#›</a:t>
            </a:fld>
            <a:endParaRPr lang="ru-RU"/>
          </a:p>
        </p:txBody>
      </p:sp>
    </p:spTree>
    <p:extLst>
      <p:ext uri="{BB962C8B-B14F-4D97-AF65-F5344CB8AC3E}">
        <p14:creationId xmlns:p14="http://schemas.microsoft.com/office/powerpoint/2010/main" val="13303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0EA1B2-4BB4-486A-84D5-E76C6B85BB6A}" type="datetimeFigureOut">
              <a:rPr lang="ru-RU" smtClean="0"/>
              <a:t>13.05.2018</a:t>
            </a:fld>
            <a:endParaRPr lang="ru-RU"/>
          </a:p>
        </p:txBody>
      </p:sp>
      <p:sp>
        <p:nvSpPr>
          <p:cNvPr id="3" name="Footer Placeholder 2"/>
          <p:cNvSpPr>
            <a:spLocks noGrp="1"/>
          </p:cNvSpPr>
          <p:nvPr>
            <p:ph type="ftr" sz="quarter" idx="11"/>
          </p:nvPr>
        </p:nvSpPr>
        <p:spPr/>
        <p:txBody>
          <a:bodyPr/>
          <a:lstStyle/>
          <a:p>
            <a:endParaRPr lang="ru-RU"/>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E787E917-EBD8-4642-BEB6-02195B8A0625}" type="slidenum">
              <a:rPr lang="ru-RU" smtClean="0"/>
              <a:t>‹#›</a:t>
            </a:fld>
            <a:endParaRPr lang="ru-RU"/>
          </a:p>
        </p:txBody>
      </p:sp>
    </p:spTree>
    <p:extLst>
      <p:ext uri="{BB962C8B-B14F-4D97-AF65-F5344CB8AC3E}">
        <p14:creationId xmlns:p14="http://schemas.microsoft.com/office/powerpoint/2010/main" val="502757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A0EA1B2-4BB4-486A-84D5-E76C6B85BB6A}" type="datetimeFigureOut">
              <a:rPr lang="ru-RU" smtClean="0"/>
              <a:t>13.05.2018</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787E917-EBD8-4642-BEB6-02195B8A0625}" type="slidenum">
              <a:rPr lang="ru-RU" smtClean="0"/>
              <a:t>‹#›</a:t>
            </a:fld>
            <a:endParaRPr lang="ru-RU"/>
          </a:p>
        </p:txBody>
      </p:sp>
    </p:spTree>
    <p:extLst>
      <p:ext uri="{BB962C8B-B14F-4D97-AF65-F5344CB8AC3E}">
        <p14:creationId xmlns:p14="http://schemas.microsoft.com/office/powerpoint/2010/main" val="2953826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ru-RU"/>
              <a:t>Вставка рисунка</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A0EA1B2-4BB4-486A-84D5-E76C6B85BB6A}" type="datetimeFigureOut">
              <a:rPr lang="ru-RU" smtClean="0"/>
              <a:t>13.05.2018</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787E917-EBD8-4642-BEB6-02195B8A0625}" type="slidenum">
              <a:rPr lang="ru-RU" smtClean="0"/>
              <a:t>‹#›</a:t>
            </a:fld>
            <a:endParaRPr lang="ru-RU"/>
          </a:p>
        </p:txBody>
      </p:sp>
    </p:spTree>
    <p:extLst>
      <p:ext uri="{BB962C8B-B14F-4D97-AF65-F5344CB8AC3E}">
        <p14:creationId xmlns:p14="http://schemas.microsoft.com/office/powerpoint/2010/main" val="3037058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ru-RU"/>
              <a:t>Образец заголовка</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AA0EA1B2-4BB4-486A-84D5-E76C6B85BB6A}" type="datetimeFigureOut">
              <a:rPr lang="ru-RU" smtClean="0"/>
              <a:t>13.05.2018</a:t>
            </a:fld>
            <a:endParaRPr lang="ru-RU"/>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ru-RU"/>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E787E917-EBD8-4642-BEB6-02195B8A0625}" type="slidenum">
              <a:rPr lang="ru-RU" smtClean="0"/>
              <a:t>‹#›</a:t>
            </a:fld>
            <a:endParaRPr lang="ru-RU"/>
          </a:p>
        </p:txBody>
      </p:sp>
    </p:spTree>
    <p:extLst>
      <p:ext uri="{BB962C8B-B14F-4D97-AF65-F5344CB8AC3E}">
        <p14:creationId xmlns:p14="http://schemas.microsoft.com/office/powerpoint/2010/main" val="24216378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gidmed.com/narkologiya/alcogolizm/psihologija-alkoholizma.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vk.com/silaneb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BBF527-61A9-4F36-BBF5-9598AE3FFE41}"/>
              </a:ext>
            </a:extLst>
          </p:cNvPr>
          <p:cNvSpPr>
            <a:spLocks noGrp="1"/>
          </p:cNvSpPr>
          <p:nvPr>
            <p:ph type="ctrTitle"/>
          </p:nvPr>
        </p:nvSpPr>
        <p:spPr>
          <a:xfrm>
            <a:off x="1154955" y="896645"/>
            <a:ext cx="8825658" cy="3880736"/>
          </a:xfrm>
        </p:spPr>
        <p:txBody>
          <a:bodyPr>
            <a:normAutofit fontScale="90000"/>
          </a:bodyPr>
          <a:lstStyle/>
          <a:p>
            <a:br>
              <a:rPr lang="ru-RU" dirty="0"/>
            </a:br>
            <a:br>
              <a:rPr lang="ru-RU" dirty="0"/>
            </a:br>
            <a:br>
              <a:rPr lang="ru-RU" dirty="0"/>
            </a:br>
            <a:br>
              <a:rPr lang="ru-RU" dirty="0"/>
            </a:br>
            <a:br>
              <a:rPr lang="ru-RU" dirty="0"/>
            </a:br>
            <a:br>
              <a:rPr lang="ru-RU" dirty="0"/>
            </a:br>
            <a:br>
              <a:rPr lang="ru-RU" dirty="0"/>
            </a:br>
            <a:br>
              <a:rPr lang="ru-RU" dirty="0"/>
            </a:br>
            <a:br>
              <a:rPr lang="ru-RU" dirty="0"/>
            </a:br>
            <a:r>
              <a:rPr lang="ru-RU" sz="4400" b="1" dirty="0">
                <a:latin typeface="Verdana" panose="020B0604030504040204" pitchFamily="34" charset="0"/>
                <a:ea typeface="Verdana" panose="020B0604030504040204" pitchFamily="34" charset="0"/>
                <a:cs typeface="Verdana" panose="020B0604030504040204" pitchFamily="34" charset="0"/>
              </a:rPr>
              <a:t>Возможности применения гендерно-</a:t>
            </a:r>
            <a:r>
              <a:rPr lang="ru-RU" sz="4400" b="1" dirty="0" err="1">
                <a:latin typeface="Verdana" panose="020B0604030504040204" pitchFamily="34" charset="0"/>
                <a:ea typeface="Verdana" panose="020B0604030504040204" pitchFamily="34" charset="0"/>
                <a:cs typeface="Verdana" panose="020B0604030504040204" pitchFamily="34" charset="0"/>
              </a:rPr>
              <a:t>сензитивных</a:t>
            </a:r>
            <a:r>
              <a:rPr lang="ru-RU" sz="4400" b="1" dirty="0">
                <a:latin typeface="Verdana" panose="020B0604030504040204" pitchFamily="34" charset="0"/>
                <a:ea typeface="Verdana" panose="020B0604030504040204" pitchFamily="34" charset="0"/>
                <a:cs typeface="Verdana" panose="020B0604030504040204" pitchFamily="34" charset="0"/>
              </a:rPr>
              <a:t> подходов при профилактике употребления психоактивных веществ, в том числе алкоголя</a:t>
            </a:r>
          </a:p>
        </p:txBody>
      </p:sp>
      <p:sp>
        <p:nvSpPr>
          <p:cNvPr id="3" name="Подзаголовок 2">
            <a:extLst>
              <a:ext uri="{FF2B5EF4-FFF2-40B4-BE49-F238E27FC236}">
                <a16:creationId xmlns:a16="http://schemas.microsoft.com/office/drawing/2014/main" id="{F14C1393-9C5F-41FE-B90B-600CE96F7CCC}"/>
              </a:ext>
            </a:extLst>
          </p:cNvPr>
          <p:cNvSpPr>
            <a:spLocks noGrp="1"/>
          </p:cNvSpPr>
          <p:nvPr>
            <p:ph type="subTitle" idx="1"/>
          </p:nvPr>
        </p:nvSpPr>
        <p:spPr>
          <a:xfrm>
            <a:off x="1154955" y="4777380"/>
            <a:ext cx="10288362" cy="861420"/>
          </a:xfrm>
        </p:spPr>
        <p:txBody>
          <a:bodyPr>
            <a:normAutofit fontScale="47500" lnSpcReduction="20000"/>
          </a:bodyPr>
          <a:lstStyle/>
          <a:p>
            <a:endParaRPr lang="ru-RU" dirty="0"/>
          </a:p>
          <a:p>
            <a:endParaRPr lang="ru-RU" dirty="0"/>
          </a:p>
          <a:p>
            <a:pPr algn="r"/>
            <a:r>
              <a:rPr lang="ru-RU" sz="4100" b="1" dirty="0">
                <a:latin typeface="Verdana" panose="020B0604030504040204" pitchFamily="34" charset="0"/>
                <a:ea typeface="Verdana" panose="020B0604030504040204" pitchFamily="34" charset="0"/>
                <a:cs typeface="Verdana" panose="020B0604030504040204" pitchFamily="34" charset="0"/>
              </a:rPr>
              <a:t>Мария </a:t>
            </a:r>
            <a:r>
              <a:rPr lang="ru-RU" sz="4100" b="1" dirty="0" err="1">
                <a:latin typeface="Verdana" panose="020B0604030504040204" pitchFamily="34" charset="0"/>
                <a:ea typeface="Verdana" panose="020B0604030504040204" pitchFamily="34" charset="0"/>
                <a:cs typeface="Verdana" panose="020B0604030504040204" pitchFamily="34" charset="0"/>
              </a:rPr>
              <a:t>Сагитова</a:t>
            </a:r>
            <a:endParaRPr lang="ru-RU" sz="41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698563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DDC1F0-80CF-43CB-9E60-169BCF400E60}"/>
              </a:ext>
            </a:extLst>
          </p:cNvPr>
          <p:cNvSpPr>
            <a:spLocks noGrp="1"/>
          </p:cNvSpPr>
          <p:nvPr>
            <p:ph type="title"/>
          </p:nvPr>
        </p:nvSpPr>
        <p:spPr/>
        <p:txBody>
          <a:bodyPr/>
          <a:lstStyle/>
          <a:p>
            <a:pPr algn="ctr"/>
            <a:r>
              <a:rPr lang="ru-RU" dirty="0"/>
              <a:t>Особенности алкогольной зависимости женщин </a:t>
            </a:r>
          </a:p>
        </p:txBody>
      </p:sp>
      <p:sp>
        <p:nvSpPr>
          <p:cNvPr id="3" name="Объект 2">
            <a:extLst>
              <a:ext uri="{FF2B5EF4-FFF2-40B4-BE49-F238E27FC236}">
                <a16:creationId xmlns:a16="http://schemas.microsoft.com/office/drawing/2014/main" id="{C6697A23-FB5B-4DC4-B827-58FF230A9382}"/>
              </a:ext>
            </a:extLst>
          </p:cNvPr>
          <p:cNvSpPr>
            <a:spLocks noGrp="1"/>
          </p:cNvSpPr>
          <p:nvPr>
            <p:ph idx="1"/>
          </p:nvPr>
        </p:nvSpPr>
        <p:spPr>
          <a:xfrm>
            <a:off x="541538" y="2396971"/>
            <a:ext cx="11105965" cy="4208015"/>
          </a:xfrm>
        </p:spPr>
        <p:txBody>
          <a:bodyPr>
            <a:normAutofit fontScale="25000" lnSpcReduction="20000"/>
          </a:bodyPr>
          <a:lstStyle/>
          <a:p>
            <a:pPr marL="0" indent="0">
              <a:buNone/>
            </a:pPr>
            <a:r>
              <a:rPr lang="ru-RU" sz="4800" dirty="0">
                <a:latin typeface="Verdana" panose="020B0604030504040204" pitchFamily="34" charset="0"/>
                <a:ea typeface="Verdana" panose="020B0604030504040204" pitchFamily="34" charset="0"/>
                <a:cs typeface="Verdana" panose="020B0604030504040204" pitchFamily="34" charset="0"/>
              </a:rPr>
              <a:t>«…отличие женского алкоголизма от мужского заключается в том, что его основа у женщин является эмоционально-психологической, что определяет его особенности»</a:t>
            </a:r>
          </a:p>
          <a:p>
            <a:r>
              <a:rPr lang="ru-RU" sz="4800" b="1" dirty="0">
                <a:latin typeface="Verdana" panose="020B0604030504040204" pitchFamily="34" charset="0"/>
                <a:ea typeface="Verdana" panose="020B0604030504040204" pitchFamily="34" charset="0"/>
                <a:cs typeface="Verdana" panose="020B0604030504040204" pitchFamily="34" charset="0"/>
              </a:rPr>
              <a:t>Основными </a:t>
            </a:r>
            <a:r>
              <a:rPr lang="ru-RU" sz="4800" b="1" dirty="0">
                <a:latin typeface="Verdana" panose="020B0604030504040204" pitchFamily="34" charset="0"/>
                <a:ea typeface="Verdana" panose="020B0604030504040204" pitchFamily="34" charset="0"/>
                <a:cs typeface="Verdana" panose="020B0604030504040204" pitchFamily="34" charset="0"/>
                <a:hlinkClick r:id="rId2"/>
              </a:rPr>
              <a:t>психологическими первопричинами</a:t>
            </a:r>
            <a:r>
              <a:rPr lang="ru-RU" sz="4800" b="1" dirty="0">
                <a:latin typeface="Verdana" panose="020B0604030504040204" pitchFamily="34" charset="0"/>
                <a:ea typeface="Verdana" panose="020B0604030504040204" pitchFamily="34" charset="0"/>
                <a:cs typeface="Verdana" panose="020B0604030504040204" pitchFamily="34" charset="0"/>
              </a:rPr>
              <a:t> возникновения зависимости от спиртного у женщин являются:</a:t>
            </a:r>
            <a:endParaRPr lang="ru-RU" sz="4800" dirty="0">
              <a:latin typeface="Verdana" panose="020B0604030504040204" pitchFamily="34" charset="0"/>
              <a:ea typeface="Verdana" panose="020B0604030504040204" pitchFamily="34" charset="0"/>
              <a:cs typeface="Verdana" panose="020B0604030504040204" pitchFamily="34" charset="0"/>
            </a:endParaRPr>
          </a:p>
          <a:p>
            <a:r>
              <a:rPr lang="ru-RU" sz="4800" dirty="0">
                <a:latin typeface="Verdana" panose="020B0604030504040204" pitchFamily="34" charset="0"/>
                <a:ea typeface="Verdana" panose="020B0604030504040204" pitchFamily="34" charset="0"/>
                <a:cs typeface="Verdana" panose="020B0604030504040204" pitchFamily="34" charset="0"/>
              </a:rPr>
              <a:t>Депрессия. Факторами, способствующими развитию депрессии, могут служить одиночество, непонимание близких, неудовлетворенность прожитой жизнью;</a:t>
            </a:r>
          </a:p>
          <a:p>
            <a:r>
              <a:rPr lang="ru-RU" sz="4800" dirty="0">
                <a:latin typeface="Verdana" panose="020B0604030504040204" pitchFamily="34" charset="0"/>
                <a:ea typeface="Verdana" panose="020B0604030504040204" pitchFamily="34" charset="0"/>
                <a:cs typeface="Verdana" panose="020B0604030504040204" pitchFamily="34" charset="0"/>
              </a:rPr>
              <a:t>Сильная психологическая травма — уход супруга, потеря близких, болезнь;</a:t>
            </a:r>
          </a:p>
          <a:p>
            <a:r>
              <a:rPr lang="ru-RU" sz="4800" dirty="0">
                <a:latin typeface="Verdana" panose="020B0604030504040204" pitchFamily="34" charset="0"/>
                <a:ea typeface="Verdana" panose="020B0604030504040204" pitchFamily="34" charset="0"/>
                <a:cs typeface="Verdana" panose="020B0604030504040204" pitchFamily="34" charset="0"/>
              </a:rPr>
              <a:t>Социальная невостребованность (</a:t>
            </a:r>
            <a:r>
              <a:rPr lang="ru-RU" sz="4800" dirty="0" err="1">
                <a:latin typeface="Verdana" panose="020B0604030504040204" pitchFamily="34" charset="0"/>
                <a:ea typeface="Verdana" panose="020B0604030504040204" pitchFamily="34" charset="0"/>
                <a:cs typeface="Verdana" panose="020B0604030504040204" pitchFamily="34" charset="0"/>
              </a:rPr>
              <a:t>исключенность</a:t>
            </a:r>
            <a:r>
              <a:rPr lang="ru-RU" sz="4800" dirty="0">
                <a:latin typeface="Verdana" panose="020B0604030504040204" pitchFamily="34" charset="0"/>
                <a:ea typeface="Verdana" panose="020B0604030504040204" pitchFamily="34" charset="0"/>
                <a:cs typeface="Verdana" panose="020B0604030504040204" pitchFamily="34" charset="0"/>
              </a:rPr>
              <a:t>). «Эта причина как старт для развития алкогольной зависимости очень характерна для жен состоятельных людей. Муж занят бизнесом, но при этом не разрешает женщине самой зарабатывать деньги. Возникает пустота, куча нерастраченной энергии, ощущение, что жизнь проходит мимо. В данной ситуации алкоголь приходит на помощь как спасение от хандры и уныния. Зависимость развивается очень быстро».</a:t>
            </a:r>
          </a:p>
          <a:p>
            <a:r>
              <a:rPr lang="ru-RU" sz="4800" dirty="0">
                <a:latin typeface="Verdana" panose="020B0604030504040204" pitchFamily="34" charset="0"/>
                <a:ea typeface="Verdana" panose="020B0604030504040204" pitchFamily="34" charset="0"/>
                <a:cs typeface="Verdana" panose="020B0604030504040204" pitchFamily="34" charset="0"/>
              </a:rPr>
              <a:t>«Серьезная ответственная работа. В этом случае мишенью алкоголизма становятся серьезные деловые дамы, занимающие высокие посты на службе. Это требует большого напряжения, стрессы и усталость накапливаются. Алкоголь рассматривается как приятное завершение трудового дня, способ расслабиться и уснуть. Со временем расслабление и успокоение уступают место привычке. Так развивается зависимость». </a:t>
            </a:r>
          </a:p>
          <a:p>
            <a:r>
              <a:rPr lang="ru-RU" sz="4800" dirty="0">
                <a:latin typeface="Verdana" panose="020B0604030504040204" pitchFamily="34" charset="0"/>
                <a:ea typeface="Verdana" panose="020B0604030504040204" pitchFamily="34" charset="0"/>
                <a:cs typeface="Verdana" panose="020B0604030504040204" pitchFamily="34" charset="0"/>
              </a:rPr>
              <a:t>Активная реклама слабоалкогольных коктейлей и пива. «Такие напитки употребляются между делом, в компаниях подружек, девочками-подростками на дискотеках. Слабый алкоголь не воспринимается как что-то серьезное, хотя на самом деле одна бутылка пива — это не что иное, как 60 миллилитров водки. Через год вечер заканчивается бутылкой вина, а после и водки».</a:t>
            </a:r>
          </a:p>
          <a:p>
            <a:r>
              <a:rPr lang="ru-RU" sz="4800" dirty="0">
                <a:latin typeface="Verdana" panose="020B0604030504040204" pitchFamily="34" charset="0"/>
                <a:ea typeface="Verdana" panose="020B0604030504040204" pitchFamily="34" charset="0"/>
                <a:cs typeface="Verdana" panose="020B0604030504040204" pitchFamily="34" charset="0"/>
              </a:rPr>
              <a:t>Социальная неудовлетворенность положением в обществе, низкими доходами, невозможностью достичь высокого статуса в обществе.</a:t>
            </a:r>
          </a:p>
          <a:p>
            <a:pPr marL="0" indent="0">
              <a:buNone/>
            </a:pPr>
            <a:endParaRPr lang="ru-RU" dirty="0"/>
          </a:p>
          <a:p>
            <a:pPr marL="0" indent="0">
              <a:buNone/>
            </a:pPr>
            <a:br>
              <a:rPr lang="ru-RU" dirty="0"/>
            </a:br>
            <a:br>
              <a:rPr lang="ru-RU" dirty="0"/>
            </a:br>
            <a:endParaRPr lang="ru-RU" dirty="0"/>
          </a:p>
        </p:txBody>
      </p:sp>
    </p:spTree>
    <p:extLst>
      <p:ext uri="{BB962C8B-B14F-4D97-AF65-F5344CB8AC3E}">
        <p14:creationId xmlns:p14="http://schemas.microsoft.com/office/powerpoint/2010/main" val="548943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8B7937-1446-431B-A2F7-4C1522D0499C}"/>
              </a:ext>
            </a:extLst>
          </p:cNvPr>
          <p:cNvSpPr>
            <a:spLocks noGrp="1"/>
          </p:cNvSpPr>
          <p:nvPr>
            <p:ph type="title"/>
          </p:nvPr>
        </p:nvSpPr>
        <p:spPr/>
        <p:txBody>
          <a:bodyPr/>
          <a:lstStyle/>
          <a:p>
            <a:r>
              <a:rPr lang="ru-RU" sz="3200" dirty="0">
                <a:latin typeface="Verdana" panose="020B0604030504040204" pitchFamily="34" charset="0"/>
                <a:ea typeface="Verdana" panose="020B0604030504040204" pitchFamily="34" charset="0"/>
                <a:cs typeface="Verdana" panose="020B0604030504040204" pitchFamily="34" charset="0"/>
              </a:rPr>
              <a:t>Биологические особенности женщин и профилактика зависимостей</a:t>
            </a:r>
          </a:p>
        </p:txBody>
      </p:sp>
      <p:sp>
        <p:nvSpPr>
          <p:cNvPr id="3" name="Объект 2">
            <a:extLst>
              <a:ext uri="{FF2B5EF4-FFF2-40B4-BE49-F238E27FC236}">
                <a16:creationId xmlns:a16="http://schemas.microsoft.com/office/drawing/2014/main" id="{DD085416-3ABA-49A3-A60D-5A3606445E08}"/>
              </a:ext>
            </a:extLst>
          </p:cNvPr>
          <p:cNvSpPr>
            <a:spLocks noGrp="1"/>
          </p:cNvSpPr>
          <p:nvPr>
            <p:ph idx="1"/>
          </p:nvPr>
        </p:nvSpPr>
        <p:spPr/>
        <p:txBody>
          <a:bodyPr>
            <a:normAutofit/>
          </a:bodyPr>
          <a:lstStyle/>
          <a:p>
            <a:pPr marL="0" indent="0">
              <a:buNone/>
            </a:pPr>
            <a:r>
              <a:rPr lang="ru-RU" b="1" i="1" dirty="0"/>
              <a:t>Высокая спорность указанных факторов</a:t>
            </a:r>
          </a:p>
          <a:p>
            <a:endParaRPr lang="ru-RU" i="1" dirty="0"/>
          </a:p>
          <a:p>
            <a:r>
              <a:rPr lang="ru-RU" i="1" dirty="0"/>
              <a:t>Наследственная предрасположенность (чаще, чем у мужчин)</a:t>
            </a:r>
          </a:p>
          <a:p>
            <a:r>
              <a:rPr lang="ru-RU" i="1" dirty="0"/>
              <a:t>ПМС, как фактор риска употребления</a:t>
            </a:r>
          </a:p>
          <a:p>
            <a:r>
              <a:rPr lang="ru-RU" i="1" dirty="0"/>
              <a:t>Более высокий токсический эффект (меньше воды в организме, </a:t>
            </a:r>
          </a:p>
          <a:p>
            <a:pPr marL="0" indent="0">
              <a:buNone/>
            </a:pPr>
            <a:r>
              <a:rPr lang="ru-RU" i="1" dirty="0"/>
              <a:t>чем у мужчин). </a:t>
            </a:r>
            <a:endParaRPr lang="ru-RU" dirty="0"/>
          </a:p>
        </p:txBody>
      </p:sp>
    </p:spTree>
    <p:extLst>
      <p:ext uri="{BB962C8B-B14F-4D97-AF65-F5344CB8AC3E}">
        <p14:creationId xmlns:p14="http://schemas.microsoft.com/office/powerpoint/2010/main" val="3204029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B9A6AC-7D0B-4880-97D6-CA364BF54C2E}"/>
              </a:ext>
            </a:extLst>
          </p:cNvPr>
          <p:cNvSpPr>
            <a:spLocks noGrp="1"/>
          </p:cNvSpPr>
          <p:nvPr>
            <p:ph type="title"/>
          </p:nvPr>
        </p:nvSpPr>
        <p:spPr>
          <a:xfrm>
            <a:off x="257451" y="526450"/>
            <a:ext cx="11789215" cy="956120"/>
          </a:xfrm>
        </p:spPr>
        <p:txBody>
          <a:bodyPr>
            <a:normAutofit fontScale="90000"/>
          </a:bodyPr>
          <a:lstStyle/>
          <a:p>
            <a:pPr algn="ctr"/>
            <a:r>
              <a:rPr lang="ru-RU" dirty="0"/>
              <a:t>Влияние гендерных стереотипов на развитие зависимостей у женщин </a:t>
            </a:r>
          </a:p>
        </p:txBody>
      </p:sp>
      <p:sp>
        <p:nvSpPr>
          <p:cNvPr id="3" name="Объект 2">
            <a:extLst>
              <a:ext uri="{FF2B5EF4-FFF2-40B4-BE49-F238E27FC236}">
                <a16:creationId xmlns:a16="http://schemas.microsoft.com/office/drawing/2014/main" id="{BAF2A41F-50A5-41C1-83CD-FA23AF3A78FD}"/>
              </a:ext>
            </a:extLst>
          </p:cNvPr>
          <p:cNvSpPr>
            <a:spLocks noGrp="1"/>
          </p:cNvSpPr>
          <p:nvPr>
            <p:ph idx="1"/>
          </p:nvPr>
        </p:nvSpPr>
        <p:spPr>
          <a:xfrm>
            <a:off x="79899" y="1503422"/>
            <a:ext cx="11967099" cy="5354578"/>
          </a:xfrm>
        </p:spPr>
        <p:txBody>
          <a:bodyPr>
            <a:normAutofit fontScale="25000" lnSpcReduction="20000"/>
          </a:bodyPr>
          <a:lstStyle/>
          <a:p>
            <a:endParaRPr lang="ru-RU" dirty="0"/>
          </a:p>
          <a:p>
            <a:pPr marL="0" indent="0">
              <a:buNone/>
            </a:pPr>
            <a:r>
              <a:rPr lang="ru-RU" altLang="ru-RU" sz="3200" dirty="0">
                <a:solidFill>
                  <a:srgbClr val="0070C0"/>
                </a:solidFill>
                <a:latin typeface="Verdana" panose="020B0604030504040204" pitchFamily="34" charset="0"/>
                <a:ea typeface="Verdana" panose="020B0604030504040204" pitchFamily="34" charset="0"/>
                <a:cs typeface="Verdana" panose="020B0604030504040204" pitchFamily="34" charset="0"/>
                <a:hlinkClick r:id="rId2"/>
              </a:rPr>
              <a:t>Пространство развития "Общее Небо</a:t>
            </a:r>
            <a:endParaRPr lang="ru-RU" sz="3200" dirty="0">
              <a:solidFill>
                <a:srgbClr val="0070C0"/>
              </a:solidFill>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3200" b="1" dirty="0">
                <a:solidFill>
                  <a:srgbClr val="0070C0"/>
                </a:solidFill>
                <a:latin typeface="Verdana" panose="020B0604030504040204" pitchFamily="34" charset="0"/>
                <a:ea typeface="Verdana" panose="020B0604030504040204" pitchFamily="34" charset="0"/>
                <a:cs typeface="Verdana" panose="020B0604030504040204" pitchFamily="34" charset="0"/>
              </a:rPr>
              <a:t>КАКАЯ ЖЕНЩИНА СПОСОБНА ПРОБУДИТЬ В МУЖЧИНЕ ВСЕ МУЖСКИЕ КАЧЕСТВА?</a:t>
            </a:r>
            <a:br>
              <a:rPr lang="ru-RU" sz="3200" dirty="0">
                <a:latin typeface="Verdana" panose="020B0604030504040204" pitchFamily="34" charset="0"/>
                <a:ea typeface="Verdana" panose="020B0604030504040204" pitchFamily="34" charset="0"/>
                <a:cs typeface="Verdana" panose="020B0604030504040204" pitchFamily="34" charset="0"/>
              </a:rPr>
            </a:br>
            <a:br>
              <a:rPr lang="ru-RU" sz="3200" dirty="0">
                <a:latin typeface="Verdana" panose="020B0604030504040204" pitchFamily="34" charset="0"/>
                <a:ea typeface="Verdana" panose="020B0604030504040204" pitchFamily="34" charset="0"/>
                <a:cs typeface="Verdana" panose="020B0604030504040204" pitchFamily="34" charset="0"/>
              </a:rPr>
            </a:br>
            <a:r>
              <a:rPr lang="ru-RU" sz="3200" dirty="0">
                <a:latin typeface="Verdana" panose="020B0604030504040204" pitchFamily="34" charset="0"/>
                <a:ea typeface="Verdana" panose="020B0604030504040204" pitchFamily="34" charset="0"/>
                <a:cs typeface="Verdana" panose="020B0604030504040204" pitchFamily="34" charset="0"/>
              </a:rPr>
              <a:t>Качества женщины:</a:t>
            </a:r>
            <a:br>
              <a:rPr lang="ru-RU" sz="3200" dirty="0">
                <a:latin typeface="Verdana" panose="020B0604030504040204" pitchFamily="34" charset="0"/>
                <a:ea typeface="Verdana" panose="020B0604030504040204" pitchFamily="34" charset="0"/>
                <a:cs typeface="Verdana" panose="020B0604030504040204" pitchFamily="34" charset="0"/>
              </a:rPr>
            </a:br>
            <a:br>
              <a:rPr lang="ru-RU" sz="3200" dirty="0">
                <a:latin typeface="Verdana" panose="020B0604030504040204" pitchFamily="34" charset="0"/>
                <a:ea typeface="Verdana" panose="020B0604030504040204" pitchFamily="34" charset="0"/>
                <a:cs typeface="Verdana" panose="020B0604030504040204" pitchFamily="34" charset="0"/>
              </a:rPr>
            </a:br>
            <a:r>
              <a:rPr lang="ru-RU" sz="3200" b="1" dirty="0">
                <a:latin typeface="Verdana" panose="020B0604030504040204" pitchFamily="34" charset="0"/>
                <a:ea typeface="Verdana" panose="020B0604030504040204" pitchFamily="34" charset="0"/>
                <a:cs typeface="Verdana" panose="020B0604030504040204" pitchFamily="34" charset="0"/>
              </a:rPr>
              <a:t>1.Чистоплотность</a:t>
            </a:r>
            <a:br>
              <a:rPr lang="ru-RU" sz="3200" dirty="0">
                <a:latin typeface="Verdana" panose="020B0604030504040204" pitchFamily="34" charset="0"/>
                <a:ea typeface="Verdana" panose="020B0604030504040204" pitchFamily="34" charset="0"/>
                <a:cs typeface="Verdana" panose="020B0604030504040204" pitchFamily="34" charset="0"/>
              </a:rPr>
            </a:br>
            <a:r>
              <a:rPr lang="ru-RU" sz="3200" dirty="0">
                <a:latin typeface="Verdana" panose="020B0604030504040204" pitchFamily="34" charset="0"/>
                <a:ea typeface="Verdana" panose="020B0604030504040204" pitchFamily="34" charset="0"/>
                <a:cs typeface="Verdana" panose="020B0604030504040204" pitchFamily="34" charset="0"/>
              </a:rPr>
              <a:t>Глаза мужчины таковы, что он смотрит на женщину как на цветок. Как только он видит женщину, он, можно сказать, сканирует ее с ног до головы и, если он увидит какую-то неопрятность или что-то испачкано, грязь под ногтями, для него это будет все: он конечно будет вас уважать, но чувства прекрасного, идеального уже испытывать не будет, и женщина для него уже друг, если она не меняется, то она становиться товарищем.</a:t>
            </a:r>
            <a:br>
              <a:rPr lang="ru-RU" sz="3200" dirty="0">
                <a:latin typeface="Verdana" panose="020B0604030504040204" pitchFamily="34" charset="0"/>
                <a:ea typeface="Verdana" panose="020B0604030504040204" pitchFamily="34" charset="0"/>
                <a:cs typeface="Verdana" panose="020B0604030504040204" pitchFamily="34" charset="0"/>
              </a:rPr>
            </a:br>
            <a:br>
              <a:rPr lang="ru-RU" sz="3200" dirty="0">
                <a:latin typeface="Verdana" panose="020B0604030504040204" pitchFamily="34" charset="0"/>
                <a:ea typeface="Verdana" panose="020B0604030504040204" pitchFamily="34" charset="0"/>
                <a:cs typeface="Verdana" panose="020B0604030504040204" pitchFamily="34" charset="0"/>
              </a:rPr>
            </a:br>
            <a:r>
              <a:rPr lang="ru-RU" sz="3200" b="1" dirty="0">
                <a:latin typeface="Verdana" panose="020B0604030504040204" pitchFamily="34" charset="0"/>
                <a:ea typeface="Verdana" panose="020B0604030504040204" pitchFamily="34" charset="0"/>
                <a:cs typeface="Verdana" panose="020B0604030504040204" pitchFamily="34" charset="0"/>
              </a:rPr>
              <a:t>2. Опрятность, приятный запах</a:t>
            </a:r>
            <a:br>
              <a:rPr lang="ru-RU" sz="3200" dirty="0">
                <a:latin typeface="Verdana" panose="020B0604030504040204" pitchFamily="34" charset="0"/>
                <a:ea typeface="Verdana" panose="020B0604030504040204" pitchFamily="34" charset="0"/>
                <a:cs typeface="Verdana" panose="020B0604030504040204" pitchFamily="34" charset="0"/>
              </a:rPr>
            </a:br>
            <a:r>
              <a:rPr lang="ru-RU" sz="3200" dirty="0">
                <a:latin typeface="Verdana" panose="020B0604030504040204" pitchFamily="34" charset="0"/>
                <a:ea typeface="Verdana" panose="020B0604030504040204" pitchFamily="34" charset="0"/>
                <a:cs typeface="Verdana" panose="020B0604030504040204" pitchFamily="34" charset="0"/>
              </a:rPr>
              <a:t>Различные запахи действуют по-разному: умиротворяют, расслабляют, привлекают, возбуждают.</a:t>
            </a:r>
            <a:br>
              <a:rPr lang="ru-RU" sz="3200" dirty="0">
                <a:latin typeface="Verdana" panose="020B0604030504040204" pitchFamily="34" charset="0"/>
                <a:ea typeface="Verdana" panose="020B0604030504040204" pitchFamily="34" charset="0"/>
                <a:cs typeface="Verdana" panose="020B0604030504040204" pitchFamily="34" charset="0"/>
              </a:rPr>
            </a:br>
            <a:br>
              <a:rPr lang="ru-RU" sz="3200" dirty="0">
                <a:latin typeface="Verdana" panose="020B0604030504040204" pitchFamily="34" charset="0"/>
                <a:ea typeface="Verdana" panose="020B0604030504040204" pitchFamily="34" charset="0"/>
                <a:cs typeface="Verdana" panose="020B0604030504040204" pitchFamily="34" charset="0"/>
              </a:rPr>
            </a:br>
            <a:r>
              <a:rPr lang="ru-RU" sz="3200" b="1" dirty="0">
                <a:latin typeface="Verdana" panose="020B0604030504040204" pitchFamily="34" charset="0"/>
                <a:ea typeface="Verdana" panose="020B0604030504040204" pitchFamily="34" charset="0"/>
                <a:cs typeface="Verdana" panose="020B0604030504040204" pitchFamily="34" charset="0"/>
              </a:rPr>
              <a:t>3. Умение красиво одеваться</a:t>
            </a:r>
            <a:br>
              <a:rPr lang="ru-RU" sz="3200" dirty="0">
                <a:latin typeface="Verdana" panose="020B0604030504040204" pitchFamily="34" charset="0"/>
                <a:ea typeface="Verdana" panose="020B0604030504040204" pitchFamily="34" charset="0"/>
                <a:cs typeface="Verdana" panose="020B0604030504040204" pitchFamily="34" charset="0"/>
              </a:rPr>
            </a:br>
            <a:r>
              <a:rPr lang="ru-RU" sz="3200" dirty="0">
                <a:latin typeface="Verdana" panose="020B0604030504040204" pitchFamily="34" charset="0"/>
                <a:ea typeface="Verdana" panose="020B0604030504040204" pitchFamily="34" charset="0"/>
                <a:cs typeface="Verdana" panose="020B0604030504040204" pitchFamily="34" charset="0"/>
              </a:rPr>
              <a:t>В современном мире, женщины стали красиво одеваться «на люди» – дома они ходят очень «странно»: они считают, что дома перед мужем можно ходить как угодно, и в этом огромное невежество и ошибка. Когда мужчина видит свою жену в </a:t>
            </a:r>
            <a:r>
              <a:rPr lang="ru-RU" sz="3200" dirty="0" err="1">
                <a:latin typeface="Verdana" panose="020B0604030504040204" pitchFamily="34" charset="0"/>
                <a:ea typeface="Verdana" panose="020B0604030504040204" pitchFamily="34" charset="0"/>
                <a:cs typeface="Verdana" panose="020B0604030504040204" pitchFamily="34" charset="0"/>
              </a:rPr>
              <a:t>бигудях</a:t>
            </a:r>
            <a:r>
              <a:rPr lang="ru-RU" sz="3200" dirty="0">
                <a:latin typeface="Verdana" panose="020B0604030504040204" pitchFamily="34" charset="0"/>
                <a:ea typeface="Verdana" panose="020B0604030504040204" pitchFamily="34" charset="0"/>
                <a:cs typeface="Verdana" panose="020B0604030504040204" pitchFamily="34" charset="0"/>
              </a:rPr>
              <a:t>, видит, как она красится, он думает: «Я думал она настоящая…» Все это раскрывает женский секрет, тайну. Говорится, что жена должна красиво одеваться для того, с кем она живет, но в современном эмансипированном мире этого нет, жена говорит: «Я сама знаю, что мне и куда надеть».</a:t>
            </a:r>
            <a:br>
              <a:rPr lang="ru-RU" sz="3200" dirty="0">
                <a:latin typeface="Verdana" panose="020B0604030504040204" pitchFamily="34" charset="0"/>
                <a:ea typeface="Verdana" panose="020B0604030504040204" pitchFamily="34" charset="0"/>
                <a:cs typeface="Verdana" panose="020B0604030504040204" pitchFamily="34" charset="0"/>
              </a:rPr>
            </a:br>
            <a:br>
              <a:rPr lang="ru-RU" sz="3200" dirty="0">
                <a:latin typeface="Verdana" panose="020B0604030504040204" pitchFamily="34" charset="0"/>
                <a:ea typeface="Verdana" panose="020B0604030504040204" pitchFamily="34" charset="0"/>
                <a:cs typeface="Verdana" panose="020B0604030504040204" pitchFamily="34" charset="0"/>
              </a:rPr>
            </a:br>
            <a:r>
              <a:rPr lang="ru-RU" sz="3200" b="1" dirty="0">
                <a:latin typeface="Verdana" panose="020B0604030504040204" pitchFamily="34" charset="0"/>
                <a:ea typeface="Verdana" panose="020B0604030504040204" pitchFamily="34" charset="0"/>
                <a:cs typeface="Verdana" panose="020B0604030504040204" pitchFamily="34" charset="0"/>
              </a:rPr>
              <a:t>4. Умение вкусно готовить</a:t>
            </a:r>
            <a:br>
              <a:rPr lang="ru-RU" sz="3200" dirty="0">
                <a:latin typeface="Verdana" panose="020B0604030504040204" pitchFamily="34" charset="0"/>
                <a:ea typeface="Verdana" panose="020B0604030504040204" pitchFamily="34" charset="0"/>
                <a:cs typeface="Verdana" panose="020B0604030504040204" pitchFamily="34" charset="0"/>
              </a:rPr>
            </a:br>
            <a:r>
              <a:rPr lang="ru-RU" sz="3200" dirty="0">
                <a:latin typeface="Verdana" panose="020B0604030504040204" pitchFamily="34" charset="0"/>
                <a:ea typeface="Verdana" panose="020B0604030504040204" pitchFamily="34" charset="0"/>
                <a:cs typeface="Verdana" panose="020B0604030504040204" pitchFamily="34" charset="0"/>
              </a:rPr>
              <a:t>Язык связан с умом. Возмущения, недовольства, ворчливость – это все связано со вкусом. Путь к сердцу мужчины лежит через желудок.</a:t>
            </a:r>
            <a:br>
              <a:rPr lang="ru-RU" sz="3200" dirty="0">
                <a:latin typeface="Verdana" panose="020B0604030504040204" pitchFamily="34" charset="0"/>
                <a:ea typeface="Verdana" panose="020B0604030504040204" pitchFamily="34" charset="0"/>
                <a:cs typeface="Verdana" panose="020B0604030504040204" pitchFamily="34" charset="0"/>
              </a:rPr>
            </a:br>
            <a:br>
              <a:rPr lang="ru-RU" sz="3200" b="1" dirty="0">
                <a:latin typeface="Verdana" panose="020B0604030504040204" pitchFamily="34" charset="0"/>
                <a:ea typeface="Verdana" panose="020B0604030504040204" pitchFamily="34" charset="0"/>
                <a:cs typeface="Verdana" panose="020B0604030504040204" pitchFamily="34" charset="0"/>
              </a:rPr>
            </a:br>
            <a:r>
              <a:rPr lang="ru-RU" sz="3200" b="1" dirty="0">
                <a:latin typeface="Verdana" panose="020B0604030504040204" pitchFamily="34" charset="0"/>
                <a:ea typeface="Verdana" panose="020B0604030504040204" pitchFamily="34" charset="0"/>
                <a:cs typeface="Verdana" panose="020B0604030504040204" pitchFamily="34" charset="0"/>
              </a:rPr>
              <a:t>5. Умение чисто прибирать дом</a:t>
            </a:r>
            <a:br>
              <a:rPr lang="ru-RU" sz="3200" dirty="0">
                <a:latin typeface="Verdana" panose="020B0604030504040204" pitchFamily="34" charset="0"/>
                <a:ea typeface="Verdana" panose="020B0604030504040204" pitchFamily="34" charset="0"/>
                <a:cs typeface="Verdana" panose="020B0604030504040204" pitchFamily="34" charset="0"/>
              </a:rPr>
            </a:br>
            <a:r>
              <a:rPr lang="ru-RU" sz="3200" dirty="0">
                <a:latin typeface="Verdana" panose="020B0604030504040204" pitchFamily="34" charset="0"/>
                <a:ea typeface="Verdana" panose="020B0604030504040204" pitchFamily="34" charset="0"/>
                <a:cs typeface="Verdana" panose="020B0604030504040204" pitchFamily="34" charset="0"/>
              </a:rPr>
              <a:t>Иногда кажется, что некоторые холостые мужчины любят беспорядок, бардак, но это совсем не так: просто у них жены нет, и они к этому привыкают, они знают, где лежит один позавчерашний носок, а где другой, но это совсем не означает, что им не нравится чистота. Если на кухне лежит грязная посуда, в ванной грязное белье, этим женщина на тонком плане дискредитирует себя (подрывает доверие). Женщина никогда не должна показывать своего нижнего белья. Если мужчина в ванной увидел женское белье, более того, если оно грязное, все, отвращение вы заработали на долгое время, пока не появиться чувство сексуального голода. Мужчина этого не понимает, но на тонком плане это действует. Это отравляет отношение по отношению к вам, вы уже для него не идеал, не цветочек.</a:t>
            </a:r>
            <a:br>
              <a:rPr lang="ru-RU" sz="3200" dirty="0">
                <a:latin typeface="Verdana" panose="020B0604030504040204" pitchFamily="34" charset="0"/>
                <a:ea typeface="Verdana" panose="020B0604030504040204" pitchFamily="34" charset="0"/>
                <a:cs typeface="Verdana" panose="020B0604030504040204" pitchFamily="34" charset="0"/>
              </a:rPr>
            </a:br>
            <a:br>
              <a:rPr lang="ru-RU" sz="3200" dirty="0">
                <a:latin typeface="Verdana" panose="020B0604030504040204" pitchFamily="34" charset="0"/>
                <a:ea typeface="Verdana" panose="020B0604030504040204" pitchFamily="34" charset="0"/>
                <a:cs typeface="Verdana" panose="020B0604030504040204" pitchFamily="34" charset="0"/>
              </a:rPr>
            </a:br>
            <a:r>
              <a:rPr lang="ru-RU" sz="3200" b="1" dirty="0">
                <a:latin typeface="Verdana" panose="020B0604030504040204" pitchFamily="34" charset="0"/>
                <a:ea typeface="Verdana" panose="020B0604030504040204" pitchFamily="34" charset="0"/>
                <a:cs typeface="Verdana" panose="020B0604030504040204" pitchFamily="34" charset="0"/>
              </a:rPr>
              <a:t>6. Умение говорить только то, что нравится мужу</a:t>
            </a:r>
            <a:br>
              <a:rPr lang="ru-RU" sz="3200" dirty="0">
                <a:latin typeface="Verdana" panose="020B0604030504040204" pitchFamily="34" charset="0"/>
                <a:ea typeface="Verdana" panose="020B0604030504040204" pitchFamily="34" charset="0"/>
                <a:cs typeface="Verdana" panose="020B0604030504040204" pitchFamily="34" charset="0"/>
              </a:rPr>
            </a:br>
            <a:r>
              <a:rPr lang="ru-RU" sz="3200" dirty="0">
                <a:latin typeface="Verdana" panose="020B0604030504040204" pitchFamily="34" charset="0"/>
                <a:ea typeface="Verdana" panose="020B0604030504040204" pitchFamily="34" charset="0"/>
                <a:cs typeface="Verdana" panose="020B0604030504040204" pitchFamily="34" charset="0"/>
              </a:rPr>
              <a:t>Говорится, та женщина, которая начинает поучать мужа, сразу его толкает к деградации, мужчина подавляется, поскольку у женщины очень сильная энергетика, он начинает «дергаться», злиться, и начинается конфликт. Говорится, что женщина должна говорить мужчине такие слова, благодаря которым он будет чувствовать себя храбрецом, мудрецом, </a:t>
            </a:r>
            <a:r>
              <a:rPr lang="ru-RU" sz="3200" dirty="0" err="1">
                <a:latin typeface="Verdana" panose="020B0604030504040204" pitchFamily="34" charset="0"/>
                <a:ea typeface="Verdana" panose="020B0604030504040204" pitchFamily="34" charset="0"/>
                <a:cs typeface="Verdana" panose="020B0604030504040204" pitchFamily="34" charset="0"/>
              </a:rPr>
              <a:t>щедрецом</a:t>
            </a:r>
            <a:r>
              <a:rPr lang="ru-RU" sz="3200" dirty="0">
                <a:latin typeface="Verdana" panose="020B0604030504040204" pitchFamily="34" charset="0"/>
                <a:ea typeface="Verdana" panose="020B0604030504040204" pitchFamily="34" charset="0"/>
                <a:cs typeface="Verdana" panose="020B0604030504040204" pitchFamily="34" charset="0"/>
              </a:rPr>
              <a:t>, и он таким будет. Так же если в женщине не поощрять красоту, нежность, изысканность, она завянет. Если мужчина не чувствует себя героем в своей семье, в глазах жены, он будет искать ту женщину, рядом с которой он будет себя чувствовать таковым.</a:t>
            </a:r>
            <a:br>
              <a:rPr lang="ru-RU" sz="3200" dirty="0">
                <a:latin typeface="Verdana" panose="020B0604030504040204" pitchFamily="34" charset="0"/>
                <a:ea typeface="Verdana" panose="020B0604030504040204" pitchFamily="34" charset="0"/>
                <a:cs typeface="Verdana" panose="020B0604030504040204" pitchFamily="34" charset="0"/>
              </a:rPr>
            </a:br>
            <a:br>
              <a:rPr lang="ru-RU" sz="3200" b="1" dirty="0">
                <a:latin typeface="Verdana" panose="020B0604030504040204" pitchFamily="34" charset="0"/>
                <a:ea typeface="Verdana" panose="020B0604030504040204" pitchFamily="34" charset="0"/>
                <a:cs typeface="Verdana" panose="020B0604030504040204" pitchFamily="34" charset="0"/>
              </a:rPr>
            </a:br>
            <a:r>
              <a:rPr lang="ru-RU" sz="3200" b="1" dirty="0">
                <a:latin typeface="Verdana" panose="020B0604030504040204" pitchFamily="34" charset="0"/>
                <a:ea typeface="Verdana" panose="020B0604030504040204" pitchFamily="34" charset="0"/>
                <a:cs typeface="Verdana" panose="020B0604030504040204" pitchFamily="34" charset="0"/>
              </a:rPr>
              <a:t>7. Умение быть послушной</a:t>
            </a:r>
            <a:br>
              <a:rPr lang="ru-RU" sz="3200" dirty="0">
                <a:latin typeface="Verdana" panose="020B0604030504040204" pitchFamily="34" charset="0"/>
                <a:ea typeface="Verdana" panose="020B0604030504040204" pitchFamily="34" charset="0"/>
                <a:cs typeface="Verdana" panose="020B0604030504040204" pitchFamily="34" charset="0"/>
              </a:rPr>
            </a:br>
            <a:r>
              <a:rPr lang="ru-RU" sz="3200" dirty="0">
                <a:latin typeface="Verdana" panose="020B0604030504040204" pitchFamily="34" charset="0"/>
                <a:ea typeface="Verdana" panose="020B0604030504040204" pitchFamily="34" charset="0"/>
                <a:cs typeface="Verdana" panose="020B0604030504040204" pitchFamily="34" charset="0"/>
              </a:rPr>
              <a:t>Данное умение очень важно для сохранения семьи. Оно означает, что женщина готова исполнить любое желание мужа.</a:t>
            </a:r>
            <a:br>
              <a:rPr lang="ru-RU" sz="3200" dirty="0">
                <a:latin typeface="Verdana" panose="020B0604030504040204" pitchFamily="34" charset="0"/>
                <a:ea typeface="Verdana" panose="020B0604030504040204" pitchFamily="34" charset="0"/>
                <a:cs typeface="Verdana" panose="020B0604030504040204" pitchFamily="34" charset="0"/>
              </a:rPr>
            </a:br>
            <a:br>
              <a:rPr lang="ru-RU" sz="3200" b="1" dirty="0">
                <a:latin typeface="Verdana" panose="020B0604030504040204" pitchFamily="34" charset="0"/>
                <a:ea typeface="Verdana" panose="020B0604030504040204" pitchFamily="34" charset="0"/>
                <a:cs typeface="Verdana" panose="020B0604030504040204" pitchFamily="34" charset="0"/>
              </a:rPr>
            </a:br>
            <a:r>
              <a:rPr lang="ru-RU" sz="3200" b="1" dirty="0">
                <a:latin typeface="Verdana" panose="020B0604030504040204" pitchFamily="34" charset="0"/>
                <a:ea typeface="Verdana" panose="020B0604030504040204" pitchFamily="34" charset="0"/>
                <a:cs typeface="Verdana" panose="020B0604030504040204" pitchFamily="34" charset="0"/>
              </a:rPr>
              <a:t>8. Верная умом и телом</a:t>
            </a:r>
            <a:br>
              <a:rPr lang="ru-RU" sz="3200" dirty="0">
                <a:latin typeface="Verdana" panose="020B0604030504040204" pitchFamily="34" charset="0"/>
                <a:ea typeface="Verdana" panose="020B0604030504040204" pitchFamily="34" charset="0"/>
                <a:cs typeface="Verdana" panose="020B0604030504040204" pitchFamily="34" charset="0"/>
              </a:rPr>
            </a:br>
            <a:r>
              <a:rPr lang="ru-RU" sz="3200" dirty="0">
                <a:latin typeface="Verdana" panose="020B0604030504040204" pitchFamily="34" charset="0"/>
                <a:ea typeface="Verdana" panose="020B0604030504040204" pitchFamily="34" charset="0"/>
                <a:cs typeface="Verdana" panose="020B0604030504040204" pitchFamily="34" charset="0"/>
              </a:rPr>
              <a:t>Огромнейшая ошибка, когда женщины сравнивают своих мужей, с другими мужчинами: «Эх, а Васька-то какой... ух... ты, конечно, тоже ничего…» – дорожку к измене вы ему протоптали, у него 100% появится любовница, которая ему будет говорить: «Ты у меня </a:t>
            </a:r>
            <a:r>
              <a:rPr lang="ru-RU" sz="3200" dirty="0" err="1">
                <a:latin typeface="Verdana" panose="020B0604030504040204" pitchFamily="34" charset="0"/>
                <a:ea typeface="Verdana" panose="020B0604030504040204" pitchFamily="34" charset="0"/>
                <a:cs typeface="Verdana" panose="020B0604030504040204" pitchFamily="34" charset="0"/>
              </a:rPr>
              <a:t>ухх</a:t>
            </a:r>
            <a:r>
              <a:rPr lang="ru-RU" sz="3200" dirty="0">
                <a:latin typeface="Verdana" panose="020B0604030504040204" pitchFamily="34" charset="0"/>
                <a:ea typeface="Verdana" panose="020B0604030504040204" pitchFamily="34" charset="0"/>
                <a:cs typeface="Verdana" panose="020B0604030504040204" pitchFamily="34" charset="0"/>
              </a:rPr>
              <a:t>… лучше всех».</a:t>
            </a:r>
            <a:br>
              <a:rPr lang="ru-RU" sz="3200" dirty="0">
                <a:latin typeface="Verdana" panose="020B0604030504040204" pitchFamily="34" charset="0"/>
                <a:ea typeface="Verdana" panose="020B0604030504040204" pitchFamily="34" charset="0"/>
                <a:cs typeface="Verdana" panose="020B0604030504040204" pitchFamily="34" charset="0"/>
              </a:rPr>
            </a:br>
            <a:br>
              <a:rPr lang="ru-RU" sz="3200" dirty="0">
                <a:latin typeface="Verdana" panose="020B0604030504040204" pitchFamily="34" charset="0"/>
                <a:ea typeface="Verdana" panose="020B0604030504040204" pitchFamily="34" charset="0"/>
                <a:cs typeface="Verdana" panose="020B0604030504040204" pitchFamily="34" charset="0"/>
              </a:rPr>
            </a:br>
            <a:r>
              <a:rPr lang="ru-RU" sz="3200" b="1" dirty="0">
                <a:latin typeface="Verdana" panose="020B0604030504040204" pitchFamily="34" charset="0"/>
                <a:ea typeface="Verdana" panose="020B0604030504040204" pitchFamily="34" charset="0"/>
                <a:cs typeface="Verdana" panose="020B0604030504040204" pitchFamily="34" charset="0"/>
              </a:rPr>
              <a:t>9. Целомудрие</a:t>
            </a:r>
            <a:br>
              <a:rPr lang="ru-RU" sz="3200" dirty="0">
                <a:latin typeface="Verdana" panose="020B0604030504040204" pitchFamily="34" charset="0"/>
                <a:ea typeface="Verdana" panose="020B0604030504040204" pitchFamily="34" charset="0"/>
                <a:cs typeface="Verdana" panose="020B0604030504040204" pitchFamily="34" charset="0"/>
              </a:rPr>
            </a:br>
            <a:r>
              <a:rPr lang="ru-RU" sz="3200" dirty="0">
                <a:latin typeface="Verdana" panose="020B0604030504040204" pitchFamily="34" charset="0"/>
                <a:ea typeface="Verdana" panose="020B0604030504040204" pitchFamily="34" charset="0"/>
                <a:cs typeface="Verdana" panose="020B0604030504040204" pitchFamily="34" charset="0"/>
              </a:rPr>
              <a:t>Существует четыре принципа целомудрия женщины, которые дают ей возможность победить несчастье в семье:</a:t>
            </a:r>
            <a:br>
              <a:rPr lang="ru-RU" sz="3200" dirty="0">
                <a:latin typeface="Verdana" panose="020B0604030504040204" pitchFamily="34" charset="0"/>
                <a:ea typeface="Verdana" panose="020B0604030504040204" pitchFamily="34" charset="0"/>
                <a:cs typeface="Verdana" panose="020B0604030504040204" pitchFamily="34" charset="0"/>
              </a:rPr>
            </a:br>
            <a:r>
              <a:rPr lang="ru-RU" sz="3200" dirty="0">
                <a:latin typeface="Verdana" panose="020B0604030504040204" pitchFamily="34" charset="0"/>
                <a:ea typeface="Verdana" panose="020B0604030504040204" pitchFamily="34" charset="0"/>
                <a:cs typeface="Verdana" panose="020B0604030504040204" pitchFamily="34" charset="0"/>
              </a:rPr>
              <a:t>1) она должна быть верна своему мужу; </a:t>
            </a:r>
            <a:br>
              <a:rPr lang="ru-RU" sz="3200" dirty="0">
                <a:latin typeface="Verdana" panose="020B0604030504040204" pitchFamily="34" charset="0"/>
                <a:ea typeface="Verdana" panose="020B0604030504040204" pitchFamily="34" charset="0"/>
                <a:cs typeface="Verdana" panose="020B0604030504040204" pitchFamily="34" charset="0"/>
              </a:rPr>
            </a:br>
            <a:r>
              <a:rPr lang="ru-RU" sz="3200" dirty="0">
                <a:latin typeface="Verdana" panose="020B0604030504040204" pitchFamily="34" charset="0"/>
                <a:ea typeface="Verdana" panose="020B0604030504040204" pitchFamily="34" charset="0"/>
                <a:cs typeface="Verdana" panose="020B0604030504040204" pitchFamily="34" charset="0"/>
              </a:rPr>
              <a:t>2) она должна его уважать; </a:t>
            </a:r>
            <a:br>
              <a:rPr lang="ru-RU" sz="3200" dirty="0">
                <a:latin typeface="Verdana" panose="020B0604030504040204" pitchFamily="34" charset="0"/>
                <a:ea typeface="Verdana" panose="020B0604030504040204" pitchFamily="34" charset="0"/>
                <a:cs typeface="Verdana" panose="020B0604030504040204" pitchFamily="34" charset="0"/>
              </a:rPr>
            </a:br>
            <a:r>
              <a:rPr lang="ru-RU" sz="3200" dirty="0">
                <a:latin typeface="Verdana" panose="020B0604030504040204" pitchFamily="34" charset="0"/>
                <a:ea typeface="Verdana" panose="020B0604030504040204" pitchFamily="34" charset="0"/>
                <a:cs typeface="Verdana" panose="020B0604030504040204" pitchFamily="34" charset="0"/>
              </a:rPr>
              <a:t>3) она должна помогать ему в его деле; </a:t>
            </a:r>
            <a:br>
              <a:rPr lang="ru-RU" sz="3200" dirty="0">
                <a:latin typeface="Verdana" panose="020B0604030504040204" pitchFamily="34" charset="0"/>
                <a:ea typeface="Verdana" panose="020B0604030504040204" pitchFamily="34" charset="0"/>
                <a:cs typeface="Verdana" panose="020B0604030504040204" pitchFamily="34" charset="0"/>
              </a:rPr>
            </a:br>
            <a:r>
              <a:rPr lang="ru-RU" sz="3200" dirty="0">
                <a:latin typeface="Verdana" panose="020B0604030504040204" pitchFamily="34" charset="0"/>
                <a:ea typeface="Verdana" panose="020B0604030504040204" pitchFamily="34" charset="0"/>
                <a:cs typeface="Verdana" panose="020B0604030504040204" pitchFamily="34" charset="0"/>
              </a:rPr>
              <a:t>4) она должна уважать его родственников.</a:t>
            </a:r>
            <a:br>
              <a:rPr lang="ru-RU" sz="3200" dirty="0">
                <a:latin typeface="Verdana" panose="020B0604030504040204" pitchFamily="34" charset="0"/>
                <a:ea typeface="Verdana" panose="020B0604030504040204" pitchFamily="34" charset="0"/>
                <a:cs typeface="Verdana" panose="020B0604030504040204" pitchFamily="34" charset="0"/>
              </a:rPr>
            </a:br>
            <a:r>
              <a:rPr lang="ru-RU" sz="3200" dirty="0">
                <a:latin typeface="Verdana" panose="020B0604030504040204" pitchFamily="34" charset="0"/>
                <a:ea typeface="Verdana" panose="020B0604030504040204" pitchFamily="34" charset="0"/>
                <a:cs typeface="Verdana" panose="020B0604030504040204" pitchFamily="34" charset="0"/>
              </a:rPr>
              <a:t>Если женщина соблюдает все эти четыре принципа, </a:t>
            </a:r>
            <a:r>
              <a:rPr lang="ru-RU" sz="5600" dirty="0">
                <a:solidFill>
                  <a:srgbClr val="FF0000"/>
                </a:solidFill>
                <a:latin typeface="Verdana" panose="020B0604030504040204" pitchFamily="34" charset="0"/>
                <a:ea typeface="Verdana" panose="020B0604030504040204" pitchFamily="34" charset="0"/>
                <a:cs typeface="Verdana" panose="020B0604030504040204" pitchFamily="34" charset="0"/>
              </a:rPr>
              <a:t>то она способна создать счастливую семью</a:t>
            </a:r>
            <a:r>
              <a:rPr lang="ru-RU" sz="3200" dirty="0">
                <a:latin typeface="Verdana" panose="020B0604030504040204" pitchFamily="34" charset="0"/>
                <a:ea typeface="Verdana" panose="020B0604030504040204" pitchFamily="34" charset="0"/>
                <a:cs typeface="Verdana" panose="020B0604030504040204" pitchFamily="34" charset="0"/>
              </a:rPr>
              <a:t>. Мужчина может добиться успеха в обществе, если он очень серьезно относится к своей жене. Потому что женская природа – это природа энергии. То есть женщина, как считается в Ведах, – это сила, энергия. В мужчине же заложен принцип ответственности, принцип знания.</a:t>
            </a:r>
          </a:p>
        </p:txBody>
      </p:sp>
      <p:sp>
        <p:nvSpPr>
          <p:cNvPr id="4" name="Rectangle 1">
            <a:extLst>
              <a:ext uri="{FF2B5EF4-FFF2-40B4-BE49-F238E27FC236}">
                <a16:creationId xmlns:a16="http://schemas.microsoft.com/office/drawing/2014/main" id="{41FCFF71-D79C-41F8-A2D2-392C86B4B9A4}"/>
              </a:ext>
            </a:extLst>
          </p:cNvPr>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sp>
        <p:nvSpPr>
          <p:cNvPr id="6" name="Rectangle 3">
            <a:extLst>
              <a:ext uri="{FF2B5EF4-FFF2-40B4-BE49-F238E27FC236}">
                <a16:creationId xmlns:a16="http://schemas.microsoft.com/office/drawing/2014/main" id="{85DBAF31-2150-4FE2-9FC8-C36DB099880F}"/>
              </a:ext>
            </a:extLst>
          </p:cNvPr>
          <p:cNvSpPr>
            <a:spLocks noChangeArrowheads="1"/>
          </p:cNvSpPr>
          <p:nvPr/>
        </p:nvSpPr>
        <p:spPr bwMode="auto">
          <a:xfrm>
            <a:off x="0" y="387951"/>
            <a:ext cx="12192000" cy="1384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900" b="0" i="0" u="none" strike="noStrike" cap="none" normalizeH="0" baseline="0" dirty="0">
              <a:ln>
                <a:noFill/>
              </a:ln>
              <a:solidFill>
                <a:srgbClr val="2A5885"/>
              </a:solidFill>
              <a:effectLst/>
              <a:latin typeface="-apple-system"/>
            </a:endParaRPr>
          </a:p>
        </p:txBody>
      </p:sp>
    </p:spTree>
    <p:extLst>
      <p:ext uri="{BB962C8B-B14F-4D97-AF65-F5344CB8AC3E}">
        <p14:creationId xmlns:p14="http://schemas.microsoft.com/office/powerpoint/2010/main" val="1752382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F0D42A-F3F0-41B3-9F66-D6CB11B15C58}"/>
              </a:ext>
            </a:extLst>
          </p:cNvPr>
          <p:cNvSpPr>
            <a:spLocks noGrp="1"/>
          </p:cNvSpPr>
          <p:nvPr>
            <p:ph type="title"/>
          </p:nvPr>
        </p:nvSpPr>
        <p:spPr/>
        <p:txBody>
          <a:bodyPr>
            <a:normAutofit fontScale="90000"/>
          </a:bodyPr>
          <a:lstStyle/>
          <a:p>
            <a:r>
              <a:rPr lang="ru-RU" dirty="0"/>
              <a:t>Гендерное неравенство и психологические факторы риска возникновения зависимостей </a:t>
            </a:r>
          </a:p>
        </p:txBody>
      </p:sp>
      <p:sp>
        <p:nvSpPr>
          <p:cNvPr id="3" name="Объект 2">
            <a:extLst>
              <a:ext uri="{FF2B5EF4-FFF2-40B4-BE49-F238E27FC236}">
                <a16:creationId xmlns:a16="http://schemas.microsoft.com/office/drawing/2014/main" id="{E884B408-7F27-4EC4-A623-231B836D021F}"/>
              </a:ext>
            </a:extLst>
          </p:cNvPr>
          <p:cNvSpPr>
            <a:spLocks noGrp="1"/>
          </p:cNvSpPr>
          <p:nvPr>
            <p:ph idx="1"/>
          </p:nvPr>
        </p:nvSpPr>
        <p:spPr>
          <a:xfrm>
            <a:off x="838200" y="2627790"/>
            <a:ext cx="10515600" cy="3549172"/>
          </a:xfrm>
        </p:spPr>
        <p:txBody>
          <a:bodyPr>
            <a:normAutofit/>
          </a:bodyPr>
          <a:lstStyle/>
          <a:p>
            <a:pPr marL="0" indent="0">
              <a:buNone/>
            </a:pPr>
            <a:r>
              <a:rPr lang="ru-RU" dirty="0"/>
              <a:t>Депрессия, неудовлетворенность жизнью, потери. </a:t>
            </a:r>
            <a:r>
              <a:rPr lang="ru-RU" dirty="0" err="1"/>
              <a:t>Предсуицидальное</a:t>
            </a:r>
            <a:r>
              <a:rPr lang="ru-RU" dirty="0"/>
              <a:t> состояние. Факторы «стертой личности». </a:t>
            </a:r>
          </a:p>
          <a:p>
            <a:pPr marL="0" indent="0">
              <a:buNone/>
            </a:pPr>
            <a:r>
              <a:rPr lang="ru-RU" dirty="0"/>
              <a:t>	- Факты насилия (в настоящем или прошлом); систематическое сексуальное использование; домогательства на работе - (насилие на гендерной почве).</a:t>
            </a:r>
          </a:p>
          <a:p>
            <a:pPr marL="0" indent="0">
              <a:buNone/>
            </a:pPr>
            <a:r>
              <a:rPr lang="ru-RU" dirty="0"/>
              <a:t>	- Низкий уровень жизни, бедность, невозможность профессионального развития и социальной включенности. Невозможность самостоятельно содержать детей.</a:t>
            </a:r>
          </a:p>
          <a:p>
            <a:pPr marL="0" indent="0">
              <a:buNone/>
            </a:pPr>
            <a:r>
              <a:rPr lang="ru-RU" dirty="0"/>
              <a:t>	- Сочетание семьи и работы с сохранением ответственности за репродуктивный труд.</a:t>
            </a:r>
          </a:p>
          <a:p>
            <a:pPr marL="0" indent="0">
              <a:buNone/>
            </a:pPr>
            <a:r>
              <a:rPr lang="ru-RU" dirty="0"/>
              <a:t>	- «Стеклянный потолок». Невозможность продвижения по карьерной лестнице. </a:t>
            </a:r>
          </a:p>
          <a:p>
            <a:endParaRPr lang="ru-RU" dirty="0"/>
          </a:p>
        </p:txBody>
      </p:sp>
    </p:spTree>
    <p:extLst>
      <p:ext uri="{BB962C8B-B14F-4D97-AF65-F5344CB8AC3E}">
        <p14:creationId xmlns:p14="http://schemas.microsoft.com/office/powerpoint/2010/main" val="4273539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585FD0-A7D3-4DBC-934F-7028492B7A6C}"/>
              </a:ext>
            </a:extLst>
          </p:cNvPr>
          <p:cNvSpPr>
            <a:spLocks noGrp="1"/>
          </p:cNvSpPr>
          <p:nvPr>
            <p:ph type="title"/>
          </p:nvPr>
        </p:nvSpPr>
        <p:spPr/>
        <p:txBody>
          <a:bodyPr>
            <a:normAutofit fontScale="90000"/>
          </a:bodyPr>
          <a:lstStyle/>
          <a:p>
            <a:r>
              <a:rPr lang="ru-RU" dirty="0"/>
              <a:t>Особенности развития женского алкоголизма </a:t>
            </a:r>
            <a:br>
              <a:rPr lang="ru-RU" dirty="0"/>
            </a:br>
            <a:endParaRPr lang="ru-RU" dirty="0"/>
          </a:p>
        </p:txBody>
      </p:sp>
      <p:sp>
        <p:nvSpPr>
          <p:cNvPr id="3" name="Объект 2">
            <a:extLst>
              <a:ext uri="{FF2B5EF4-FFF2-40B4-BE49-F238E27FC236}">
                <a16:creationId xmlns:a16="http://schemas.microsoft.com/office/drawing/2014/main" id="{F5C342AA-811C-4D76-B340-D923863FEA00}"/>
              </a:ext>
            </a:extLst>
          </p:cNvPr>
          <p:cNvSpPr>
            <a:spLocks noGrp="1"/>
          </p:cNvSpPr>
          <p:nvPr>
            <p:ph idx="1"/>
          </p:nvPr>
        </p:nvSpPr>
        <p:spPr>
          <a:xfrm>
            <a:off x="435006" y="2228295"/>
            <a:ext cx="10918794" cy="4264580"/>
          </a:xfrm>
        </p:spPr>
        <p:txBody>
          <a:bodyPr>
            <a:normAutofit fontScale="77500" lnSpcReduction="20000"/>
          </a:bodyPr>
          <a:lstStyle/>
          <a:p>
            <a:pPr marL="0" indent="0">
              <a:buNone/>
            </a:pPr>
            <a:r>
              <a:rPr lang="ru-RU" sz="1600" b="1" dirty="0"/>
              <a:t>Молодежь/подростки:</a:t>
            </a:r>
          </a:p>
          <a:p>
            <a:pPr marL="0" indent="0">
              <a:buNone/>
            </a:pPr>
            <a:r>
              <a:rPr lang="ru-RU" sz="1600" dirty="0"/>
              <a:t>-       вовлечение в зависимость партнером (</a:t>
            </a:r>
            <a:r>
              <a:rPr lang="ru-RU" sz="1600" i="1" dirty="0"/>
              <a:t>покорность, «забота о ближнем», перекладывание ответственности за свою жизнь и т.д.</a:t>
            </a:r>
            <a:r>
              <a:rPr lang="ru-RU" sz="1600" dirty="0"/>
              <a:t>);</a:t>
            </a:r>
          </a:p>
          <a:p>
            <a:pPr>
              <a:buFontTx/>
              <a:buChar char="-"/>
            </a:pPr>
            <a:r>
              <a:rPr lang="ru-RU" sz="1600" dirty="0"/>
              <a:t>желание быть не хуже мальчиков, «своим человеком»;</a:t>
            </a:r>
          </a:p>
          <a:p>
            <a:pPr>
              <a:buFontTx/>
              <a:buChar char="-"/>
            </a:pPr>
            <a:r>
              <a:rPr lang="ru-RU" sz="1600" dirty="0"/>
              <a:t>отсутствие положительного влияния семьи, отсутствие устойчивых социальных связей, достоверной информации о рисках и т.д.</a:t>
            </a:r>
          </a:p>
          <a:p>
            <a:pPr marL="0" indent="0">
              <a:buNone/>
            </a:pPr>
            <a:r>
              <a:rPr lang="ru-RU" sz="1600" b="1" dirty="0"/>
              <a:t>Женщины среднего возраста:</a:t>
            </a:r>
            <a:endParaRPr lang="ru-RU" sz="1600" dirty="0"/>
          </a:p>
          <a:p>
            <a:pPr>
              <a:buFontTx/>
              <a:buChar char="-"/>
            </a:pPr>
            <a:r>
              <a:rPr lang="ru-RU" sz="1600" dirty="0"/>
              <a:t>длительный латентный период (боязнь социальной оценки, отсутствие навыка обращения за помощью, отсутствие поддержки окружающих);</a:t>
            </a:r>
          </a:p>
          <a:p>
            <a:pPr>
              <a:buFontTx/>
              <a:buChar char="-"/>
            </a:pPr>
            <a:r>
              <a:rPr lang="ru-RU" sz="1600" dirty="0"/>
              <a:t>наличие хронического ПТСР.</a:t>
            </a:r>
          </a:p>
          <a:p>
            <a:pPr marL="0" indent="0">
              <a:buNone/>
            </a:pPr>
            <a:r>
              <a:rPr lang="ru-RU" sz="1600" dirty="0"/>
              <a:t>Обуславливают плохой прогноз лечения и развитие заболевания.</a:t>
            </a:r>
          </a:p>
          <a:p>
            <a:pPr marL="0" indent="0">
              <a:buNone/>
            </a:pPr>
            <a:r>
              <a:rPr lang="ru-RU" sz="1600" b="1" dirty="0"/>
              <a:t>Женщины старшего возраста:</a:t>
            </a:r>
          </a:p>
          <a:p>
            <a:pPr>
              <a:buFontTx/>
              <a:buChar char="-"/>
            </a:pPr>
            <a:r>
              <a:rPr lang="ru-RU" sz="1600" dirty="0"/>
              <a:t>длительный латентный период (боязнь социальной оценки, отсутствие навыка обращения за помощью, отсутствие поддержки окружающих);</a:t>
            </a:r>
          </a:p>
          <a:p>
            <a:pPr>
              <a:buFontTx/>
              <a:buChar char="-"/>
            </a:pPr>
            <a:r>
              <a:rPr lang="ru-RU" sz="1600" dirty="0"/>
              <a:t>употребление различных препаратов, настоек, смесей, которые «не считаются» алкоголем или наркотиками, но вызывают зависимость;</a:t>
            </a:r>
          </a:p>
          <a:p>
            <a:pPr>
              <a:buFontTx/>
              <a:buChar char="-"/>
            </a:pPr>
            <a:r>
              <a:rPr lang="ru-RU" sz="1600" dirty="0"/>
              <a:t>проблемы со здоровьем, боли при отсутствии доступных и эффективных лекарств (бедность).</a:t>
            </a:r>
          </a:p>
          <a:p>
            <a:pPr>
              <a:buFontTx/>
              <a:buChar char="-"/>
            </a:pPr>
            <a:endParaRPr lang="ru-RU" sz="1600" dirty="0"/>
          </a:p>
          <a:p>
            <a:pPr>
              <a:buFontTx/>
              <a:buChar char="-"/>
            </a:pPr>
            <a:endParaRPr lang="ru-RU" sz="1600" dirty="0"/>
          </a:p>
          <a:p>
            <a:pPr marL="0" indent="0">
              <a:buNone/>
            </a:pPr>
            <a:endParaRPr lang="ru-RU" sz="1600" b="1" dirty="0"/>
          </a:p>
          <a:p>
            <a:pPr marL="0" indent="0">
              <a:buNone/>
            </a:pPr>
            <a:endParaRPr lang="ru-RU" dirty="0"/>
          </a:p>
          <a:p>
            <a:endParaRPr lang="ru-RU" dirty="0"/>
          </a:p>
        </p:txBody>
      </p:sp>
    </p:spTree>
    <p:extLst>
      <p:ext uri="{BB962C8B-B14F-4D97-AF65-F5344CB8AC3E}">
        <p14:creationId xmlns:p14="http://schemas.microsoft.com/office/powerpoint/2010/main" val="651085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ECC9725-928F-48FB-A199-0AA3EB2FACD6}"/>
              </a:ext>
            </a:extLst>
          </p:cNvPr>
          <p:cNvSpPr>
            <a:spLocks noGrp="1"/>
          </p:cNvSpPr>
          <p:nvPr>
            <p:ph type="title"/>
          </p:nvPr>
        </p:nvSpPr>
        <p:spPr/>
        <p:txBody>
          <a:bodyPr/>
          <a:lstStyle/>
          <a:p>
            <a:endParaRPr lang="ru-RU" dirty="0"/>
          </a:p>
        </p:txBody>
      </p:sp>
      <p:sp>
        <p:nvSpPr>
          <p:cNvPr id="3" name="Объект 2">
            <a:extLst>
              <a:ext uri="{FF2B5EF4-FFF2-40B4-BE49-F238E27FC236}">
                <a16:creationId xmlns:a16="http://schemas.microsoft.com/office/drawing/2014/main" id="{57CA0080-5978-4FEC-B5D6-6EEF54E47AC6}"/>
              </a:ext>
            </a:extLst>
          </p:cNvPr>
          <p:cNvSpPr>
            <a:spLocks noGrp="1"/>
          </p:cNvSpPr>
          <p:nvPr>
            <p:ph idx="1"/>
          </p:nvPr>
        </p:nvSpPr>
        <p:spPr>
          <a:xfrm>
            <a:off x="838200" y="2317072"/>
            <a:ext cx="10515600" cy="3859891"/>
          </a:xfrm>
        </p:spPr>
        <p:txBody>
          <a:bodyPr>
            <a:normAutofit/>
          </a:bodyPr>
          <a:lstStyle/>
          <a:p>
            <a:pPr marL="0" indent="0">
              <a:buNone/>
            </a:pPr>
            <a:r>
              <a:rPr lang="ru-RU" b="1" dirty="0"/>
              <a:t>Гендерно-</a:t>
            </a:r>
            <a:r>
              <a:rPr lang="ru-RU" b="1" dirty="0" err="1"/>
              <a:t>сензитивный</a:t>
            </a:r>
            <a:r>
              <a:rPr lang="ru-RU" b="1" dirty="0"/>
              <a:t> подход к профилактике употребления психоактивных веществ </a:t>
            </a:r>
            <a:r>
              <a:rPr lang="ru-RU" dirty="0"/>
              <a:t>– это учет физиологических особенностей женщин и существующих социальных гендерных стереотипов при проведении профилактических мероприятий, направленных на улучшение психического и физического здоровья женщин, повышение качества их жизни, минимизацию вреда, причиняемого употреблением ПАВ. </a:t>
            </a:r>
          </a:p>
          <a:p>
            <a:pPr marL="0" indent="0">
              <a:buNone/>
            </a:pPr>
            <a:r>
              <a:rPr lang="ru-RU" dirty="0"/>
              <a:t>Предполагает комплексный подход с вовлечением в профилактическую деятельность различных служб системы образования, здравоохранения, социальной защиты населения, молодежной политики,  правоохранительных органов, а также научных учреждений и масс-медиа. </a:t>
            </a:r>
          </a:p>
        </p:txBody>
      </p:sp>
    </p:spTree>
    <p:extLst>
      <p:ext uri="{BB962C8B-B14F-4D97-AF65-F5344CB8AC3E}">
        <p14:creationId xmlns:p14="http://schemas.microsoft.com/office/powerpoint/2010/main" val="18297778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вет директоров">
  <a:themeElements>
    <a:clrScheme name="Совет директоров">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Совет директоров">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вет директоров">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100</TotalTime>
  <Words>342</Words>
  <Application>Microsoft Office PowerPoint</Application>
  <PresentationFormat>Широкоэкранный</PresentationFormat>
  <Paragraphs>50</Paragraphs>
  <Slides>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7</vt:i4>
      </vt:variant>
    </vt:vector>
  </HeadingPairs>
  <TitlesOfParts>
    <vt:vector size="13" baseType="lpstr">
      <vt:lpstr>-apple-system</vt:lpstr>
      <vt:lpstr>Arial</vt:lpstr>
      <vt:lpstr>Century Gothic</vt:lpstr>
      <vt:lpstr>Verdana</vt:lpstr>
      <vt:lpstr>Wingdings 3</vt:lpstr>
      <vt:lpstr>Совет директоров</vt:lpstr>
      <vt:lpstr>         Возможности применения гендерно-сензитивных подходов при профилактике употребления психоактивных веществ, в том числе алкоголя</vt:lpstr>
      <vt:lpstr>Особенности алкогольной зависимости женщин </vt:lpstr>
      <vt:lpstr>Биологические особенности женщин и профилактика зависимостей</vt:lpstr>
      <vt:lpstr>Влияние гендерных стереотипов на развитие зависимостей у женщин </vt:lpstr>
      <vt:lpstr>Гендерное неравенство и психологические факторы риска возникновения зависимостей </vt:lpstr>
      <vt:lpstr>Особенности развития женского алкоголизма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Возможности применения гендерно-сензитивных подходов при профилактике психоактивных веществ, в том числе алкогля</dc:title>
  <dc:creator>Мария Сагитова</dc:creator>
  <cp:lastModifiedBy>Мария Сагитова</cp:lastModifiedBy>
  <cp:revision>12</cp:revision>
  <dcterms:created xsi:type="dcterms:W3CDTF">2018-05-13T09:38:30Z</dcterms:created>
  <dcterms:modified xsi:type="dcterms:W3CDTF">2018-05-13T11:19:01Z</dcterms:modified>
</cp:coreProperties>
</file>