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6"/>
  </p:notesMasterIdLst>
  <p:handoutMasterIdLst>
    <p:handoutMasterId r:id="rId37"/>
  </p:handoutMasterIdLst>
  <p:sldIdLst>
    <p:sldId id="335" r:id="rId2"/>
    <p:sldId id="451" r:id="rId3"/>
    <p:sldId id="553" r:id="rId4"/>
    <p:sldId id="552" r:id="rId5"/>
    <p:sldId id="521" r:id="rId6"/>
    <p:sldId id="533" r:id="rId7"/>
    <p:sldId id="530" r:id="rId8"/>
    <p:sldId id="554" r:id="rId9"/>
    <p:sldId id="526" r:id="rId10"/>
    <p:sldId id="534" r:id="rId11"/>
    <p:sldId id="544" r:id="rId12"/>
    <p:sldId id="542" r:id="rId13"/>
    <p:sldId id="452" r:id="rId14"/>
    <p:sldId id="527" r:id="rId15"/>
    <p:sldId id="427" r:id="rId16"/>
    <p:sldId id="547" r:id="rId17"/>
    <p:sldId id="537" r:id="rId18"/>
    <p:sldId id="548" r:id="rId19"/>
    <p:sldId id="402" r:id="rId20"/>
    <p:sldId id="467" r:id="rId21"/>
    <p:sldId id="532" r:id="rId22"/>
    <p:sldId id="535" r:id="rId23"/>
    <p:sldId id="468" r:id="rId24"/>
    <p:sldId id="550" r:id="rId25"/>
    <p:sldId id="549" r:id="rId26"/>
    <p:sldId id="513" r:id="rId27"/>
    <p:sldId id="514" r:id="rId28"/>
    <p:sldId id="515" r:id="rId29"/>
    <p:sldId id="516" r:id="rId30"/>
    <p:sldId id="551" r:id="rId31"/>
    <p:sldId id="517" r:id="rId32"/>
    <p:sldId id="518" r:id="rId33"/>
    <p:sldId id="409" r:id="rId34"/>
    <p:sldId id="536" r:id="rId35"/>
  </p:sldIdLst>
  <p:sldSz cx="9144000" cy="6858000" type="screen4x3"/>
  <p:notesSz cx="6815138" cy="99425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97" autoAdjust="0"/>
    <p:restoredTop sz="90967" autoAdjust="0"/>
  </p:normalViewPr>
  <p:slideViewPr>
    <p:cSldViewPr>
      <p:cViewPr varScale="1">
        <p:scale>
          <a:sx n="42" d="100"/>
          <a:sy n="42" d="100"/>
        </p:scale>
        <p:origin x="119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6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noProof="0" dirty="0" smtClean="0">
                <a:solidFill>
                  <a:srgbClr val="C00000"/>
                </a:solidFill>
                <a:latin typeface="Arial Narrow" pitchFamily="34" charset="0"/>
              </a:rPr>
              <a:t>HR</a:t>
            </a:r>
            <a:r>
              <a:rPr lang="en-US" sz="2800" b="1" baseline="0" noProof="0" dirty="0" smtClean="0">
                <a:solidFill>
                  <a:srgbClr val="C00000"/>
                </a:solidFill>
                <a:latin typeface="Arial Narrow" pitchFamily="34" charset="0"/>
              </a:rPr>
              <a:t> budget according to TOTAL budget</a:t>
            </a:r>
            <a:endParaRPr lang="en-US" sz="2800" b="1" noProof="0" dirty="0">
              <a:solidFill>
                <a:srgbClr val="C00000"/>
              </a:solidFill>
              <a:latin typeface="Arial Narrow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4632034632034632E-2"/>
          <c:y val="0.14192455735180909"/>
          <c:w val="0.93506493506493449"/>
          <c:h val="0.743915671049202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Lapa1!$A$19</c:f>
              <c:strCache>
                <c:ptCount val="1"/>
                <c:pt idx="0">
                  <c:v>Total Budget EUR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6172506738544489E-2"/>
                  <c:y val="-4.0623861880697464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Arial Narrow" pitchFamily="34" charset="0"/>
                      </a:rPr>
                      <a:t>Total Budget EUR </a:t>
                    </a:r>
                    <a:r>
                      <a:rPr lang="en-US" sz="1600" b="1" dirty="0" smtClean="0">
                        <a:latin typeface="Arial Narrow" pitchFamily="34" charset="0"/>
                      </a:rPr>
                      <a:t>127 400 </a:t>
                    </a:r>
                    <a:endParaRPr lang="en-US" sz="1600" b="1" dirty="0">
                      <a:latin typeface="Arial Narrow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523-4D41-B37C-A8C6F8170B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532794249775405E-2"/>
                  <c:y val="-2.901704420049818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Arial Narrow" pitchFamily="34" charset="0"/>
                      </a:rPr>
                      <a:t>Total Budget </a:t>
                    </a:r>
                    <a:r>
                      <a:rPr lang="en-US" sz="1600" b="1" dirty="0" smtClean="0">
                        <a:latin typeface="Arial Narrow" pitchFamily="34" charset="0"/>
                      </a:rPr>
                      <a:t>EUR 115 400</a:t>
                    </a:r>
                    <a:r>
                      <a:rPr lang="en-US" sz="1600" b="1" baseline="0" dirty="0" smtClean="0">
                        <a:latin typeface="Arial Narrow" pitchFamily="34" charset="0"/>
                      </a:rPr>
                      <a:t> </a:t>
                    </a:r>
                    <a:endParaRPr lang="en-US" sz="1600" b="1" dirty="0">
                      <a:latin typeface="Arial Narrow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523-4D41-B37C-A8C6F8170B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7735849056603848E-2"/>
                  <c:y val="-2.9017044200498228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Arial Narrow" pitchFamily="34" charset="0"/>
                      </a:rPr>
                      <a:t>Total Budget EUR </a:t>
                    </a:r>
                    <a:r>
                      <a:rPr lang="en-US" sz="1600" b="1" dirty="0" smtClean="0">
                        <a:latin typeface="Arial Narrow" pitchFamily="34" charset="0"/>
                      </a:rPr>
                      <a:t>147 600</a:t>
                    </a:r>
                    <a:endParaRPr lang="en-US" sz="1600" b="1" dirty="0">
                      <a:latin typeface="Arial Narrow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523-4D41-B37C-A8C6F8170B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5938903863432042E-2"/>
                  <c:y val="-1.4508522100249116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Arial Narrow" pitchFamily="34" charset="0"/>
                      </a:rPr>
                      <a:t>Total Budget </a:t>
                    </a:r>
                    <a:r>
                      <a:rPr lang="en-US" sz="1600" b="1" dirty="0" smtClean="0">
                        <a:latin typeface="Arial Narrow" pitchFamily="34" charset="0"/>
                      </a:rPr>
                      <a:t>EUR 175 300</a:t>
                    </a:r>
                    <a:endParaRPr lang="en-US" sz="1600" b="1" dirty="0">
                      <a:latin typeface="Arial Narrow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523-4D41-B37C-A8C6F8170B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9532794249775405E-2"/>
                  <c:y val="-5.8034088400996438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latin typeface="Arial Narrow" pitchFamily="34" charset="0"/>
                      </a:rPr>
                      <a:t>Total Budget EUR </a:t>
                    </a:r>
                    <a:r>
                      <a:rPr lang="en-US" sz="1600" b="1" dirty="0" smtClean="0">
                        <a:latin typeface="Arial Narrow" pitchFamily="34" charset="0"/>
                      </a:rPr>
                      <a:t>195 700</a:t>
                    </a:r>
                    <a:endParaRPr lang="en-US" sz="1600" b="1" dirty="0">
                      <a:latin typeface="Arial Narrow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523-4D41-B37C-A8C6F8170B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Lapa1!$B$18:$O$18</c:f>
              <c:numCache>
                <c:formatCode>General</c:formatCode>
                <c:ptCount val="6"/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Lapa1!$B$19:$O$19</c:f>
              <c:numCache>
                <c:formatCode>0.00</c:formatCode>
                <c:ptCount val="6"/>
                <c:pt idx="1">
                  <c:v>127371</c:v>
                </c:pt>
                <c:pt idx="2">
                  <c:v>115380</c:v>
                </c:pt>
                <c:pt idx="3">
                  <c:v>147638</c:v>
                </c:pt>
                <c:pt idx="4">
                  <c:v>175267</c:v>
                </c:pt>
                <c:pt idx="5" formatCode="0">
                  <c:v>195731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523-4D41-B37C-A8C6F8170BE3}"/>
            </c:ext>
          </c:extLst>
        </c:ser>
        <c:ser>
          <c:idx val="1"/>
          <c:order val="1"/>
          <c:tx>
            <c:strRef>
              <c:f>Lapa1!$A$20</c:f>
              <c:strCache>
                <c:ptCount val="1"/>
                <c:pt idx="0">
                  <c:v>Budget for harm reduction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>
                        <a:latin typeface="Arial Narrow" pitchFamily="34" charset="0"/>
                      </a:rPr>
                      <a:t>70%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523-4D41-B37C-A8C6F8170B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b="1">
                        <a:latin typeface="Arial Narrow" pitchFamily="34" charset="0"/>
                      </a:rPr>
                      <a:t>85%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523-4D41-B37C-A8C6F8170B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b="1">
                        <a:latin typeface="Arial Narrow" pitchFamily="34" charset="0"/>
                      </a:rPr>
                      <a:t>72%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523-4D41-B37C-A8C6F8170B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b="1">
                        <a:latin typeface="Arial Narrow" pitchFamily="34" charset="0"/>
                      </a:rPr>
                      <a:t>72%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523-4D41-B37C-A8C6F8170B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b="1">
                        <a:latin typeface="Arial Narrow" pitchFamily="34" charset="0"/>
                      </a:rPr>
                      <a:t>63%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523-4D41-B37C-A8C6F8170B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Lapa1!$B$18:$O$18</c:f>
              <c:numCache>
                <c:formatCode>General</c:formatCode>
                <c:ptCount val="6"/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Lapa1!$B$20:$O$20</c:f>
              <c:numCache>
                <c:formatCode>General</c:formatCode>
                <c:ptCount val="6"/>
                <c:pt idx="1">
                  <c:v>89357</c:v>
                </c:pt>
                <c:pt idx="2">
                  <c:v>97616</c:v>
                </c:pt>
                <c:pt idx="3">
                  <c:v>106947</c:v>
                </c:pt>
                <c:pt idx="4">
                  <c:v>125921</c:v>
                </c:pt>
                <c:pt idx="5">
                  <c:v>129425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523-4D41-B37C-A8C6F8170BE3}"/>
            </c:ext>
          </c:extLst>
        </c:ser>
        <c:ser>
          <c:idx val="2"/>
          <c:order val="2"/>
          <c:tx>
            <c:strRef>
              <c:f>Lapa1!$A$21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>
                        <a:latin typeface="Arial Narrow" pitchFamily="34" charset="0"/>
                      </a:rPr>
                      <a:t>30%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523-4D41-B37C-A8C6F8170B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b="1">
                        <a:latin typeface="Arial Narrow" pitchFamily="34" charset="0"/>
                      </a:rPr>
                      <a:t>15%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523-4D41-B37C-A8C6F8170B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b="1">
                        <a:latin typeface="Arial Narrow" pitchFamily="34" charset="0"/>
                      </a:rPr>
                      <a:t>28%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0523-4D41-B37C-A8C6F8170B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b="1">
                        <a:latin typeface="Arial Narrow" pitchFamily="34" charset="0"/>
                      </a:rPr>
                      <a:t>28%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523-4D41-B37C-A8C6F8170B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b="1">
                        <a:latin typeface="Arial Narrow" pitchFamily="34" charset="0"/>
                      </a:rPr>
                      <a:t>37%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0523-4D41-B37C-A8C6F8170BE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Lapa1!$B$18:$O$18</c:f>
              <c:numCache>
                <c:formatCode>General</c:formatCode>
                <c:ptCount val="6"/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Lapa1!$B$21:$O$21</c:f>
              <c:numCache>
                <c:formatCode>General</c:formatCode>
                <c:ptCount val="6"/>
                <c:pt idx="1">
                  <c:v>38014</c:v>
                </c:pt>
                <c:pt idx="2">
                  <c:v>17764</c:v>
                </c:pt>
                <c:pt idx="3">
                  <c:v>40691</c:v>
                </c:pt>
                <c:pt idx="4">
                  <c:v>49346</c:v>
                </c:pt>
                <c:pt idx="5">
                  <c:v>66306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0523-4D41-B37C-A8C6F8170B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3236968"/>
        <c:axId val="353233832"/>
      </c:barChart>
      <c:catAx>
        <c:axId val="353236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pPr>
            <a:endParaRPr lang="ru-RU"/>
          </a:p>
        </c:txPr>
        <c:crossAx val="353233832"/>
        <c:crosses val="autoZero"/>
        <c:auto val="1"/>
        <c:lblAlgn val="ctr"/>
        <c:lblOffset val="100"/>
        <c:noMultiLvlLbl val="0"/>
      </c:catAx>
      <c:valAx>
        <c:axId val="3532338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353236968"/>
        <c:crosses val="autoZero"/>
        <c:crossBetween val="between"/>
      </c:valAx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0531115818637899"/>
          <c:y val="0.93637542344410674"/>
          <c:w val="0.57620905151631163"/>
          <c:h val="6.3624576555894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727D17-F487-4CBA-B806-8C83E8AAAE39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2DFC2D99-8FE4-4DB1-B4C2-69648903DAA5}">
      <dgm:prSet phldrT="[Text]" custT="1"/>
      <dgm:spPr/>
      <dgm:t>
        <a:bodyPr anchor="ctr"/>
        <a:lstStyle/>
        <a:p>
          <a:r>
            <a:rPr lang="en-US" sz="2400" noProof="0" smtClean="0">
              <a:latin typeface="Arial Narrow" pitchFamily="34" charset="0"/>
            </a:rPr>
            <a:t>Harm reduction program </a:t>
          </a:r>
        </a:p>
      </dgm:t>
    </dgm:pt>
    <dgm:pt modelId="{D821F820-BFB8-440A-8279-C6408FD27244}" type="parTrans" cxnId="{C71C69B3-CEEA-4AC9-97FE-750FAA817DF5}">
      <dgm:prSet/>
      <dgm:spPr/>
      <dgm:t>
        <a:bodyPr/>
        <a:lstStyle/>
        <a:p>
          <a:endParaRPr lang="lv-LV"/>
        </a:p>
      </dgm:t>
    </dgm:pt>
    <dgm:pt modelId="{CB625F79-CD71-494B-BA50-1A2E9D5FBABD}" type="sibTrans" cxnId="{C71C69B3-CEEA-4AC9-97FE-750FAA817DF5}">
      <dgm:prSet/>
      <dgm:spPr/>
      <dgm:t>
        <a:bodyPr/>
        <a:lstStyle/>
        <a:p>
          <a:endParaRPr lang="lv-LV"/>
        </a:p>
      </dgm:t>
    </dgm:pt>
    <dgm:pt modelId="{FF59F069-D545-4C0E-B872-42AD5973AC13}">
      <dgm:prSet phldrT="[Text]" custT="1"/>
      <dgm:spPr/>
      <dgm:t>
        <a:bodyPr anchor="ctr"/>
        <a:lstStyle/>
        <a:p>
          <a:r>
            <a:rPr lang="en-US" sz="2000" noProof="0" smtClean="0">
              <a:latin typeface="Arial Narrow" pitchFamily="34" charset="0"/>
            </a:rPr>
            <a:t>Condoms distribution &amp; Information</a:t>
          </a:r>
          <a:endParaRPr lang="en-US" sz="2000" noProof="0">
            <a:latin typeface="Arial Narrow" pitchFamily="34" charset="0"/>
          </a:endParaRPr>
        </a:p>
      </dgm:t>
    </dgm:pt>
    <dgm:pt modelId="{493F77C6-5368-4329-8978-7385967C8AA7}" type="parTrans" cxnId="{7EEF129B-A318-4EE6-845B-252B7DF77E72}">
      <dgm:prSet/>
      <dgm:spPr/>
      <dgm:t>
        <a:bodyPr/>
        <a:lstStyle/>
        <a:p>
          <a:endParaRPr lang="lv-LV"/>
        </a:p>
      </dgm:t>
    </dgm:pt>
    <dgm:pt modelId="{C3EF8D56-025C-40BA-9C6B-1569ECBD3E6F}" type="sibTrans" cxnId="{7EEF129B-A318-4EE6-845B-252B7DF77E72}">
      <dgm:prSet/>
      <dgm:spPr/>
      <dgm:t>
        <a:bodyPr/>
        <a:lstStyle/>
        <a:p>
          <a:endParaRPr lang="lv-LV"/>
        </a:p>
      </dgm:t>
    </dgm:pt>
    <dgm:pt modelId="{A2525D38-C7D0-417E-A294-D7ED6E3623CF}">
      <dgm:prSet phldrT="[Text]"/>
      <dgm:spPr/>
      <dgm:t>
        <a:bodyPr/>
        <a:lstStyle/>
        <a:p>
          <a:r>
            <a:rPr lang="en-US" sz="2400" noProof="0" smtClean="0">
              <a:latin typeface="Arial Narrow" pitchFamily="34" charset="0"/>
            </a:rPr>
            <a:t>Psychologist and social workers’ consultations</a:t>
          </a:r>
          <a:endParaRPr lang="en-US" sz="2400" noProof="0">
            <a:latin typeface="Arial Narrow" pitchFamily="34" charset="0"/>
          </a:endParaRPr>
        </a:p>
      </dgm:t>
    </dgm:pt>
    <dgm:pt modelId="{004D096B-9341-41C1-9F15-AEE13A2C88E0}" type="parTrans" cxnId="{CF01C4EB-8FBA-435E-A745-699C5C3F7F67}">
      <dgm:prSet/>
      <dgm:spPr/>
      <dgm:t>
        <a:bodyPr/>
        <a:lstStyle/>
        <a:p>
          <a:endParaRPr lang="lv-LV"/>
        </a:p>
      </dgm:t>
    </dgm:pt>
    <dgm:pt modelId="{C34D3103-F9D0-4E56-9B4E-D5DCD6059B1A}" type="sibTrans" cxnId="{CF01C4EB-8FBA-435E-A745-699C5C3F7F67}">
      <dgm:prSet/>
      <dgm:spPr/>
      <dgm:t>
        <a:bodyPr/>
        <a:lstStyle/>
        <a:p>
          <a:endParaRPr lang="lv-LV"/>
        </a:p>
      </dgm:t>
    </dgm:pt>
    <dgm:pt modelId="{FB116D29-CBDD-4444-8BFC-AAF8F7D3B999}">
      <dgm:prSet phldrT="[Text]" custT="1"/>
      <dgm:spPr/>
      <dgm:t>
        <a:bodyPr/>
        <a:lstStyle/>
        <a:p>
          <a:r>
            <a:rPr lang="en-US" sz="2000" noProof="0" smtClean="0">
              <a:latin typeface="Arial Narrow" pitchFamily="34" charset="0"/>
            </a:rPr>
            <a:t>Buddies’ peer support</a:t>
          </a:r>
          <a:endParaRPr lang="en-US" sz="2000" noProof="0">
            <a:latin typeface="Arial Narrow" pitchFamily="34" charset="0"/>
          </a:endParaRPr>
        </a:p>
      </dgm:t>
    </dgm:pt>
    <dgm:pt modelId="{D6962E9B-2888-4ECC-A638-873C40EB2EFC}" type="parTrans" cxnId="{47E93661-F70A-4EF6-9590-F2CF55AA1271}">
      <dgm:prSet/>
      <dgm:spPr/>
      <dgm:t>
        <a:bodyPr/>
        <a:lstStyle/>
        <a:p>
          <a:endParaRPr lang="lv-LV"/>
        </a:p>
      </dgm:t>
    </dgm:pt>
    <dgm:pt modelId="{F3A99B64-ACD0-4AD0-B7AA-A101CE315C94}" type="sibTrans" cxnId="{47E93661-F70A-4EF6-9590-F2CF55AA1271}">
      <dgm:prSet/>
      <dgm:spPr/>
      <dgm:t>
        <a:bodyPr/>
        <a:lstStyle/>
        <a:p>
          <a:endParaRPr lang="lv-LV"/>
        </a:p>
      </dgm:t>
    </dgm:pt>
    <dgm:pt modelId="{2AF1DBFE-A469-4406-83B3-F83117EBAF82}">
      <dgm:prSet phldrT="[Text]" custT="1"/>
      <dgm:spPr/>
      <dgm:t>
        <a:bodyPr/>
        <a:lstStyle/>
        <a:p>
          <a:r>
            <a:rPr lang="en-US" sz="2000" noProof="0" smtClean="0">
              <a:latin typeface="Arial Narrow" pitchFamily="34" charset="0"/>
            </a:rPr>
            <a:t>Social support</a:t>
          </a:r>
          <a:endParaRPr lang="en-US" sz="2000" noProof="0">
            <a:latin typeface="Arial Narrow" pitchFamily="34" charset="0"/>
          </a:endParaRPr>
        </a:p>
      </dgm:t>
    </dgm:pt>
    <dgm:pt modelId="{F8E85866-D74E-46F1-80B7-F2FA008AEAFF}" type="parTrans" cxnId="{EAEB2957-69B1-4BBA-929E-C378805044D0}">
      <dgm:prSet/>
      <dgm:spPr/>
      <dgm:t>
        <a:bodyPr/>
        <a:lstStyle/>
        <a:p>
          <a:endParaRPr lang="lv-LV"/>
        </a:p>
      </dgm:t>
    </dgm:pt>
    <dgm:pt modelId="{7AA48FC5-51B9-4F8F-9493-0064A09B95C2}" type="sibTrans" cxnId="{EAEB2957-69B1-4BBA-929E-C378805044D0}">
      <dgm:prSet/>
      <dgm:spPr/>
      <dgm:t>
        <a:bodyPr/>
        <a:lstStyle/>
        <a:p>
          <a:endParaRPr lang="lv-LV"/>
        </a:p>
      </dgm:t>
    </dgm:pt>
    <dgm:pt modelId="{87B76B10-F0C2-4BD6-97DC-18D7A2D89F8C}">
      <dgm:prSet phldrT="[Text]"/>
      <dgm:spPr/>
      <dgm:t>
        <a:bodyPr/>
        <a:lstStyle/>
        <a:p>
          <a:r>
            <a:rPr lang="en-US" sz="2400" noProof="0" smtClean="0">
              <a:latin typeface="Arial Narrow" pitchFamily="34" charset="0"/>
            </a:rPr>
            <a:t>Working groups for strategic documents</a:t>
          </a:r>
          <a:endParaRPr lang="en-US" sz="2400" noProof="0">
            <a:latin typeface="Arial Narrow" pitchFamily="34" charset="0"/>
          </a:endParaRPr>
        </a:p>
      </dgm:t>
    </dgm:pt>
    <dgm:pt modelId="{FD16564E-9EE8-40F6-9319-D604CDA06914}" type="parTrans" cxnId="{79352FEE-FC21-4B31-B4CD-CFA994D4893D}">
      <dgm:prSet/>
      <dgm:spPr/>
      <dgm:t>
        <a:bodyPr/>
        <a:lstStyle/>
        <a:p>
          <a:endParaRPr lang="lv-LV"/>
        </a:p>
      </dgm:t>
    </dgm:pt>
    <dgm:pt modelId="{5FE50176-387D-4D2D-B45D-19B7AA39FCED}" type="sibTrans" cxnId="{79352FEE-FC21-4B31-B4CD-CFA994D4893D}">
      <dgm:prSet/>
      <dgm:spPr/>
      <dgm:t>
        <a:bodyPr/>
        <a:lstStyle/>
        <a:p>
          <a:endParaRPr lang="lv-LV"/>
        </a:p>
      </dgm:t>
    </dgm:pt>
    <dgm:pt modelId="{93B38691-2BFD-4030-9EC5-8A7A6DC69773}">
      <dgm:prSet phldrT="[Text]" custT="1"/>
      <dgm:spPr/>
      <dgm:t>
        <a:bodyPr/>
        <a:lstStyle/>
        <a:p>
          <a:r>
            <a:rPr lang="en-US" sz="2000" noProof="0" smtClean="0">
              <a:latin typeface="Arial Narrow" pitchFamily="34" charset="0"/>
            </a:rPr>
            <a:t>Drug policy IA project                    * National HIV plan                        </a:t>
          </a:r>
          <a:endParaRPr lang="en-US" sz="2000" noProof="0">
            <a:latin typeface="Arial Narrow" pitchFamily="34" charset="0"/>
          </a:endParaRPr>
        </a:p>
      </dgm:t>
    </dgm:pt>
    <dgm:pt modelId="{1FFDAC02-5D34-4DD3-90DD-4FBEF02BAB39}" type="parTrans" cxnId="{86612264-09C1-45A6-99AB-E4789795B800}">
      <dgm:prSet/>
      <dgm:spPr/>
      <dgm:t>
        <a:bodyPr/>
        <a:lstStyle/>
        <a:p>
          <a:endParaRPr lang="lv-LV"/>
        </a:p>
      </dgm:t>
    </dgm:pt>
    <dgm:pt modelId="{F7C73CA8-D842-4813-9011-C07AD5FF357C}" type="sibTrans" cxnId="{86612264-09C1-45A6-99AB-E4789795B800}">
      <dgm:prSet/>
      <dgm:spPr/>
      <dgm:t>
        <a:bodyPr/>
        <a:lstStyle/>
        <a:p>
          <a:endParaRPr lang="lv-LV"/>
        </a:p>
      </dgm:t>
    </dgm:pt>
    <dgm:pt modelId="{0D57FB87-5FBF-4B22-99CB-C5652F2A410B}">
      <dgm:prSet phldrT="[Text]" custT="1"/>
      <dgm:spPr/>
      <dgm:t>
        <a:bodyPr/>
        <a:lstStyle/>
        <a:p>
          <a:r>
            <a:rPr lang="en-US" sz="2000" noProof="0" smtClean="0">
              <a:latin typeface="Arial Narrow" pitchFamily="34" charset="0"/>
            </a:rPr>
            <a:t>Rehabilitation program                  * Campaigning</a:t>
          </a:r>
          <a:endParaRPr lang="en-US" sz="2000" noProof="0">
            <a:latin typeface="Arial Narrow" pitchFamily="34" charset="0"/>
          </a:endParaRPr>
        </a:p>
      </dgm:t>
    </dgm:pt>
    <dgm:pt modelId="{05393702-6EF6-4453-B3E4-239071A4F2BC}" type="parTrans" cxnId="{EA7BC66C-3AA4-4062-8B0A-1C95861C3A61}">
      <dgm:prSet/>
      <dgm:spPr/>
      <dgm:t>
        <a:bodyPr/>
        <a:lstStyle/>
        <a:p>
          <a:endParaRPr lang="lv-LV"/>
        </a:p>
      </dgm:t>
    </dgm:pt>
    <dgm:pt modelId="{6130C949-668F-4E95-88D6-F6D22B605971}" type="sibTrans" cxnId="{EA7BC66C-3AA4-4062-8B0A-1C95861C3A61}">
      <dgm:prSet/>
      <dgm:spPr/>
      <dgm:t>
        <a:bodyPr/>
        <a:lstStyle/>
        <a:p>
          <a:endParaRPr lang="lv-LV"/>
        </a:p>
      </dgm:t>
    </dgm:pt>
    <dgm:pt modelId="{662EF037-811A-4587-8C73-C9246C70E13C}">
      <dgm:prSet phldrT="[Text]" custT="1"/>
      <dgm:spPr/>
      <dgm:t>
        <a:bodyPr anchor="ctr"/>
        <a:lstStyle/>
        <a:p>
          <a:r>
            <a:rPr lang="en-US" sz="2000" noProof="0" smtClean="0">
              <a:latin typeface="Arial Narrow" pitchFamily="34" charset="0"/>
            </a:rPr>
            <a:t>HIV, STI tests &amp; NSE</a:t>
          </a:r>
          <a:endParaRPr lang="en-US" sz="2000" noProof="0">
            <a:latin typeface="Arial Narrow" pitchFamily="34" charset="0"/>
          </a:endParaRPr>
        </a:p>
      </dgm:t>
    </dgm:pt>
    <dgm:pt modelId="{20E3EED6-36E5-4176-BF73-21A03EF41DE9}" type="sibTrans" cxnId="{270F6951-FE0C-4B86-92A3-451F2FA99F15}">
      <dgm:prSet/>
      <dgm:spPr/>
      <dgm:t>
        <a:bodyPr/>
        <a:lstStyle/>
        <a:p>
          <a:endParaRPr lang="lv-LV"/>
        </a:p>
      </dgm:t>
    </dgm:pt>
    <dgm:pt modelId="{547333F8-547D-41D7-B1C5-54289D196DE9}" type="parTrans" cxnId="{270F6951-FE0C-4B86-92A3-451F2FA99F15}">
      <dgm:prSet/>
      <dgm:spPr/>
      <dgm:t>
        <a:bodyPr/>
        <a:lstStyle/>
        <a:p>
          <a:endParaRPr lang="lv-LV"/>
        </a:p>
      </dgm:t>
    </dgm:pt>
    <dgm:pt modelId="{D498735A-E0F7-489E-B840-D6A9E3454D9C}">
      <dgm:prSet phldrT="[Text]" custT="1"/>
      <dgm:spPr/>
      <dgm:t>
        <a:bodyPr anchor="ctr"/>
        <a:lstStyle/>
        <a:p>
          <a:r>
            <a:rPr lang="en-US" sz="2000" noProof="0" dirty="0" smtClean="0">
              <a:latin typeface="Arial Narrow" pitchFamily="34" charset="0"/>
            </a:rPr>
            <a:t>Support with vitamins, anti-flue vaccines</a:t>
          </a:r>
          <a:endParaRPr lang="en-US" sz="2000" noProof="0" dirty="0">
            <a:latin typeface="Arial Narrow" pitchFamily="34" charset="0"/>
          </a:endParaRPr>
        </a:p>
      </dgm:t>
    </dgm:pt>
    <dgm:pt modelId="{0EB0BEA4-CBF7-4564-8637-8D22C08DEC58}" type="parTrans" cxnId="{A48EAD4E-BEE7-4DB6-94C8-24A2FBE0B8CC}">
      <dgm:prSet/>
      <dgm:spPr/>
      <dgm:t>
        <a:bodyPr/>
        <a:lstStyle/>
        <a:p>
          <a:endParaRPr lang="lv-LV"/>
        </a:p>
      </dgm:t>
    </dgm:pt>
    <dgm:pt modelId="{92B1C36F-B9B2-43DD-96C4-AC734D08A5B4}" type="sibTrans" cxnId="{A48EAD4E-BEE7-4DB6-94C8-24A2FBE0B8CC}">
      <dgm:prSet/>
      <dgm:spPr/>
      <dgm:t>
        <a:bodyPr/>
        <a:lstStyle/>
        <a:p>
          <a:endParaRPr lang="lv-LV"/>
        </a:p>
      </dgm:t>
    </dgm:pt>
    <dgm:pt modelId="{41282264-C208-460A-929C-C9A6FB44B14C}">
      <dgm:prSet phldrT="[Text]" custT="1"/>
      <dgm:spPr/>
      <dgm:t>
        <a:bodyPr/>
        <a:lstStyle/>
        <a:p>
          <a:r>
            <a:rPr lang="en-US" sz="2000" noProof="0" dirty="0" smtClean="0">
              <a:latin typeface="Arial Narrow" pitchFamily="34" charset="0"/>
            </a:rPr>
            <a:t>Prostitution law</a:t>
          </a:r>
          <a:endParaRPr lang="en-US" sz="2000" noProof="0" dirty="0">
            <a:latin typeface="Arial Narrow" pitchFamily="34" charset="0"/>
          </a:endParaRPr>
        </a:p>
      </dgm:t>
    </dgm:pt>
    <dgm:pt modelId="{BE2DBA6D-BF7B-4FF9-885E-85719A4B757B}" type="parTrans" cxnId="{6ACDAA94-8F00-4B14-9A76-5C34A9E03C9A}">
      <dgm:prSet/>
      <dgm:spPr/>
      <dgm:t>
        <a:bodyPr/>
        <a:lstStyle/>
        <a:p>
          <a:endParaRPr lang="lv-LV"/>
        </a:p>
      </dgm:t>
    </dgm:pt>
    <dgm:pt modelId="{EC8FCBDE-6785-4E4A-BB57-C9B95D7A4D85}" type="sibTrans" cxnId="{6ACDAA94-8F00-4B14-9A76-5C34A9E03C9A}">
      <dgm:prSet/>
      <dgm:spPr/>
      <dgm:t>
        <a:bodyPr/>
        <a:lstStyle/>
        <a:p>
          <a:endParaRPr lang="lv-LV"/>
        </a:p>
      </dgm:t>
    </dgm:pt>
    <dgm:pt modelId="{83FE4A4A-5C35-4C63-90BC-BEABE03773DB}">
      <dgm:prSet phldrT="[Text]" custT="1"/>
      <dgm:spPr/>
      <dgm:t>
        <a:bodyPr/>
        <a:lstStyle/>
        <a:p>
          <a:r>
            <a:rPr lang="en-US" sz="2000" noProof="0" dirty="0" smtClean="0">
              <a:latin typeface="Arial Narrow" pitchFamily="34" charset="0"/>
            </a:rPr>
            <a:t>Summer camps</a:t>
          </a:r>
          <a:endParaRPr lang="en-US" sz="2000" noProof="0" dirty="0">
            <a:latin typeface="Arial Narrow" pitchFamily="34" charset="0"/>
          </a:endParaRPr>
        </a:p>
      </dgm:t>
    </dgm:pt>
    <dgm:pt modelId="{175011F3-1A79-4137-84D0-93B5B0397B6D}" type="parTrans" cxnId="{60B2D28B-30AA-455B-9B09-C3807DC2DD43}">
      <dgm:prSet/>
      <dgm:spPr/>
      <dgm:t>
        <a:bodyPr/>
        <a:lstStyle/>
        <a:p>
          <a:endParaRPr lang="lv-LV"/>
        </a:p>
      </dgm:t>
    </dgm:pt>
    <dgm:pt modelId="{E248FBAE-2EEC-45B4-8821-970EF8A39CE0}" type="sibTrans" cxnId="{60B2D28B-30AA-455B-9B09-C3807DC2DD43}">
      <dgm:prSet/>
      <dgm:spPr/>
      <dgm:t>
        <a:bodyPr/>
        <a:lstStyle/>
        <a:p>
          <a:endParaRPr lang="lv-LV"/>
        </a:p>
      </dgm:t>
    </dgm:pt>
    <dgm:pt modelId="{97AF899A-17B9-4021-8192-B753C1A01685}" type="pres">
      <dgm:prSet presAssocID="{99727D17-F487-4CBA-B806-8C83E8AAAE3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44235471-80E1-4E75-A2F0-8C94C2416D30}" type="pres">
      <dgm:prSet presAssocID="{2DFC2D99-8FE4-4DB1-B4C2-69648903DAA5}" presName="comp" presStyleCnt="0"/>
      <dgm:spPr/>
    </dgm:pt>
    <dgm:pt modelId="{12BA8041-400A-447F-8807-BAFF65CE87F7}" type="pres">
      <dgm:prSet presAssocID="{2DFC2D99-8FE4-4DB1-B4C2-69648903DAA5}" presName="box" presStyleLbl="node1" presStyleIdx="0" presStyleCnt="3"/>
      <dgm:spPr/>
      <dgm:t>
        <a:bodyPr/>
        <a:lstStyle/>
        <a:p>
          <a:endParaRPr lang="lv-LV"/>
        </a:p>
      </dgm:t>
    </dgm:pt>
    <dgm:pt modelId="{F80FEA0F-5B70-47D7-AD98-E64BB22E0DC5}" type="pres">
      <dgm:prSet presAssocID="{2DFC2D99-8FE4-4DB1-B4C2-69648903DAA5}" presName="img" presStyleLbl="fgImgPlace1" presStyleIdx="0" presStyleCnt="3"/>
      <dgm:spPr/>
      <dgm:t>
        <a:bodyPr/>
        <a:lstStyle/>
        <a:p>
          <a:endParaRPr lang="lv-LV"/>
        </a:p>
      </dgm:t>
    </dgm:pt>
    <dgm:pt modelId="{85EB63BA-224E-482B-A763-7A9B30370AEC}" type="pres">
      <dgm:prSet presAssocID="{2DFC2D99-8FE4-4DB1-B4C2-69648903DAA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80F80C2-9145-4FBD-88A6-2F2B7BBB7B49}" type="pres">
      <dgm:prSet presAssocID="{CB625F79-CD71-494B-BA50-1A2E9D5FBABD}" presName="spacer" presStyleCnt="0"/>
      <dgm:spPr/>
    </dgm:pt>
    <dgm:pt modelId="{57123341-3001-40F0-97BC-E01A1CFE15B9}" type="pres">
      <dgm:prSet presAssocID="{A2525D38-C7D0-417E-A294-D7ED6E3623CF}" presName="comp" presStyleCnt="0"/>
      <dgm:spPr/>
    </dgm:pt>
    <dgm:pt modelId="{D0EBD38B-5FEC-496A-A147-DD19FE81897C}" type="pres">
      <dgm:prSet presAssocID="{A2525D38-C7D0-417E-A294-D7ED6E3623CF}" presName="box" presStyleLbl="node1" presStyleIdx="1" presStyleCnt="3"/>
      <dgm:spPr/>
      <dgm:t>
        <a:bodyPr/>
        <a:lstStyle/>
        <a:p>
          <a:endParaRPr lang="lv-LV"/>
        </a:p>
      </dgm:t>
    </dgm:pt>
    <dgm:pt modelId="{72519539-22CA-4B5A-B788-1B2F8F5A658D}" type="pres">
      <dgm:prSet presAssocID="{A2525D38-C7D0-417E-A294-D7ED6E3623CF}" presName="img" presStyleLbl="fgImgPlace1" presStyleIdx="1" presStyleCnt="3"/>
      <dgm:spPr/>
    </dgm:pt>
    <dgm:pt modelId="{BA307029-0F10-4019-90AA-3606516F0422}" type="pres">
      <dgm:prSet presAssocID="{A2525D38-C7D0-417E-A294-D7ED6E3623C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CAC4EC9-08E1-4DD6-ACA8-6986D49988C0}" type="pres">
      <dgm:prSet presAssocID="{C34D3103-F9D0-4E56-9B4E-D5DCD6059B1A}" presName="spacer" presStyleCnt="0"/>
      <dgm:spPr/>
    </dgm:pt>
    <dgm:pt modelId="{A2ECB048-29AA-4C33-95DF-1C24B66144A4}" type="pres">
      <dgm:prSet presAssocID="{87B76B10-F0C2-4BD6-97DC-18D7A2D89F8C}" presName="comp" presStyleCnt="0"/>
      <dgm:spPr/>
    </dgm:pt>
    <dgm:pt modelId="{C20DCC22-F95D-429C-A365-7FCD23854FA6}" type="pres">
      <dgm:prSet presAssocID="{87B76B10-F0C2-4BD6-97DC-18D7A2D89F8C}" presName="box" presStyleLbl="node1" presStyleIdx="2" presStyleCnt="3"/>
      <dgm:spPr/>
      <dgm:t>
        <a:bodyPr/>
        <a:lstStyle/>
        <a:p>
          <a:endParaRPr lang="lv-LV"/>
        </a:p>
      </dgm:t>
    </dgm:pt>
    <dgm:pt modelId="{4EB328AF-52CE-4249-A3E7-E6FE0AFAE261}" type="pres">
      <dgm:prSet presAssocID="{87B76B10-F0C2-4BD6-97DC-18D7A2D89F8C}" presName="img" presStyleLbl="fgImgPlace1" presStyleIdx="2" presStyleCnt="3"/>
      <dgm:spPr/>
    </dgm:pt>
    <dgm:pt modelId="{25DF33DB-2440-4802-9975-EB691B97274E}" type="pres">
      <dgm:prSet presAssocID="{87B76B10-F0C2-4BD6-97DC-18D7A2D89F8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CF01C4EB-8FBA-435E-A745-699C5C3F7F67}" srcId="{99727D17-F487-4CBA-B806-8C83E8AAAE39}" destId="{A2525D38-C7D0-417E-A294-D7ED6E3623CF}" srcOrd="1" destOrd="0" parTransId="{004D096B-9341-41C1-9F15-AEE13A2C88E0}" sibTransId="{C34D3103-F9D0-4E56-9B4E-D5DCD6059B1A}"/>
    <dgm:cxn modelId="{A8091FAE-4E3B-4982-BD9A-DE31680864CE}" type="presOf" srcId="{A2525D38-C7D0-417E-A294-D7ED6E3623CF}" destId="{D0EBD38B-5FEC-496A-A147-DD19FE81897C}" srcOrd="0" destOrd="0" presId="urn:microsoft.com/office/officeart/2005/8/layout/vList4#1"/>
    <dgm:cxn modelId="{813FDF1D-C9D2-43C4-BC69-89079E966F75}" type="presOf" srcId="{93B38691-2BFD-4030-9EC5-8A7A6DC69773}" destId="{25DF33DB-2440-4802-9975-EB691B97274E}" srcOrd="1" destOrd="1" presId="urn:microsoft.com/office/officeart/2005/8/layout/vList4#1"/>
    <dgm:cxn modelId="{79352FEE-FC21-4B31-B4CD-CFA994D4893D}" srcId="{99727D17-F487-4CBA-B806-8C83E8AAAE39}" destId="{87B76B10-F0C2-4BD6-97DC-18D7A2D89F8C}" srcOrd="2" destOrd="0" parTransId="{FD16564E-9EE8-40F6-9319-D604CDA06914}" sibTransId="{5FE50176-387D-4D2D-B45D-19B7AA39FCED}"/>
    <dgm:cxn modelId="{7EEF129B-A318-4EE6-845B-252B7DF77E72}" srcId="{2DFC2D99-8FE4-4DB1-B4C2-69648903DAA5}" destId="{FF59F069-D545-4C0E-B872-42AD5973AC13}" srcOrd="1" destOrd="0" parTransId="{493F77C6-5368-4329-8978-7385967C8AA7}" sibTransId="{C3EF8D56-025C-40BA-9C6B-1569ECBD3E6F}"/>
    <dgm:cxn modelId="{C71C69B3-CEEA-4AC9-97FE-750FAA817DF5}" srcId="{99727D17-F487-4CBA-B806-8C83E8AAAE39}" destId="{2DFC2D99-8FE4-4DB1-B4C2-69648903DAA5}" srcOrd="0" destOrd="0" parTransId="{D821F820-BFB8-440A-8279-C6408FD27244}" sibTransId="{CB625F79-CD71-494B-BA50-1A2E9D5FBABD}"/>
    <dgm:cxn modelId="{A278E0D6-F10B-4DC1-A5DF-A7560E594949}" type="presOf" srcId="{FB116D29-CBDD-4444-8BFC-AAF8F7D3B999}" destId="{D0EBD38B-5FEC-496A-A147-DD19FE81897C}" srcOrd="0" destOrd="1" presId="urn:microsoft.com/office/officeart/2005/8/layout/vList4#1"/>
    <dgm:cxn modelId="{1F29F4D4-25F4-4AFD-B846-D4593BEEB9E3}" type="presOf" srcId="{2AF1DBFE-A469-4406-83B3-F83117EBAF82}" destId="{BA307029-0F10-4019-90AA-3606516F0422}" srcOrd="1" destOrd="2" presId="urn:microsoft.com/office/officeart/2005/8/layout/vList4#1"/>
    <dgm:cxn modelId="{35DE6F77-E3A7-45CA-97EE-CD4BBCC57849}" type="presOf" srcId="{41282264-C208-460A-929C-C9A6FB44B14C}" destId="{25DF33DB-2440-4802-9975-EB691B97274E}" srcOrd="1" destOrd="3" presId="urn:microsoft.com/office/officeart/2005/8/layout/vList4#1"/>
    <dgm:cxn modelId="{8F34B20F-AF11-4761-910B-9CDBED582CFF}" type="presOf" srcId="{2DFC2D99-8FE4-4DB1-B4C2-69648903DAA5}" destId="{12BA8041-400A-447F-8807-BAFF65CE87F7}" srcOrd="0" destOrd="0" presId="urn:microsoft.com/office/officeart/2005/8/layout/vList4#1"/>
    <dgm:cxn modelId="{B8F01159-38EC-4F27-89F9-83DB49012F2C}" type="presOf" srcId="{83FE4A4A-5C35-4C63-90BC-BEABE03773DB}" destId="{D0EBD38B-5FEC-496A-A147-DD19FE81897C}" srcOrd="0" destOrd="3" presId="urn:microsoft.com/office/officeart/2005/8/layout/vList4#1"/>
    <dgm:cxn modelId="{66AA77EA-00F8-42CD-AC94-47D394854C90}" type="presOf" srcId="{FB116D29-CBDD-4444-8BFC-AAF8F7D3B999}" destId="{BA307029-0F10-4019-90AA-3606516F0422}" srcOrd="1" destOrd="1" presId="urn:microsoft.com/office/officeart/2005/8/layout/vList4#1"/>
    <dgm:cxn modelId="{47E93661-F70A-4EF6-9590-F2CF55AA1271}" srcId="{A2525D38-C7D0-417E-A294-D7ED6E3623CF}" destId="{FB116D29-CBDD-4444-8BFC-AAF8F7D3B999}" srcOrd="0" destOrd="0" parTransId="{D6962E9B-2888-4ECC-A638-873C40EB2EFC}" sibTransId="{F3A99B64-ACD0-4AD0-B7AA-A101CE315C94}"/>
    <dgm:cxn modelId="{B1C05D4E-3A36-49FF-B633-90E000443FD2}" type="presOf" srcId="{99727D17-F487-4CBA-B806-8C83E8AAAE39}" destId="{97AF899A-17B9-4021-8192-B753C1A01685}" srcOrd="0" destOrd="0" presId="urn:microsoft.com/office/officeart/2005/8/layout/vList4#1"/>
    <dgm:cxn modelId="{EAEB2957-69B1-4BBA-929E-C378805044D0}" srcId="{A2525D38-C7D0-417E-A294-D7ED6E3623CF}" destId="{2AF1DBFE-A469-4406-83B3-F83117EBAF82}" srcOrd="1" destOrd="0" parTransId="{F8E85866-D74E-46F1-80B7-F2FA008AEAFF}" sibTransId="{7AA48FC5-51B9-4F8F-9493-0064A09B95C2}"/>
    <dgm:cxn modelId="{A48EAD4E-BEE7-4DB6-94C8-24A2FBE0B8CC}" srcId="{2DFC2D99-8FE4-4DB1-B4C2-69648903DAA5}" destId="{D498735A-E0F7-489E-B840-D6A9E3454D9C}" srcOrd="2" destOrd="0" parTransId="{0EB0BEA4-CBF7-4564-8637-8D22C08DEC58}" sibTransId="{92B1C36F-B9B2-43DD-96C4-AC734D08A5B4}"/>
    <dgm:cxn modelId="{975861DB-660F-4DF5-A21F-D653FD321CBB}" type="presOf" srcId="{83FE4A4A-5C35-4C63-90BC-BEABE03773DB}" destId="{BA307029-0F10-4019-90AA-3606516F0422}" srcOrd="1" destOrd="3" presId="urn:microsoft.com/office/officeart/2005/8/layout/vList4#1"/>
    <dgm:cxn modelId="{31C32F3F-E200-4C45-9459-DB970AD061C9}" type="presOf" srcId="{2DFC2D99-8FE4-4DB1-B4C2-69648903DAA5}" destId="{85EB63BA-224E-482B-A763-7A9B30370AEC}" srcOrd="1" destOrd="0" presId="urn:microsoft.com/office/officeart/2005/8/layout/vList4#1"/>
    <dgm:cxn modelId="{9A252CF8-93A1-4DA5-A847-C27374F1DC30}" type="presOf" srcId="{2AF1DBFE-A469-4406-83B3-F83117EBAF82}" destId="{D0EBD38B-5FEC-496A-A147-DD19FE81897C}" srcOrd="0" destOrd="2" presId="urn:microsoft.com/office/officeart/2005/8/layout/vList4#1"/>
    <dgm:cxn modelId="{D63422D1-D62D-4AD6-BB7C-355007C24050}" type="presOf" srcId="{662EF037-811A-4587-8C73-C9246C70E13C}" destId="{12BA8041-400A-447F-8807-BAFF65CE87F7}" srcOrd="0" destOrd="1" presId="urn:microsoft.com/office/officeart/2005/8/layout/vList4#1"/>
    <dgm:cxn modelId="{7A3C6BB2-590A-4159-A7B8-227B5A47AF12}" type="presOf" srcId="{D498735A-E0F7-489E-B840-D6A9E3454D9C}" destId="{85EB63BA-224E-482B-A763-7A9B30370AEC}" srcOrd="1" destOrd="3" presId="urn:microsoft.com/office/officeart/2005/8/layout/vList4#1"/>
    <dgm:cxn modelId="{53C61081-3D03-422B-A83F-DC58C43C3680}" type="presOf" srcId="{FF59F069-D545-4C0E-B872-42AD5973AC13}" destId="{12BA8041-400A-447F-8807-BAFF65CE87F7}" srcOrd="0" destOrd="2" presId="urn:microsoft.com/office/officeart/2005/8/layout/vList4#1"/>
    <dgm:cxn modelId="{EA7BC66C-3AA4-4062-8B0A-1C95861C3A61}" srcId="{87B76B10-F0C2-4BD6-97DC-18D7A2D89F8C}" destId="{0D57FB87-5FBF-4B22-99CB-C5652F2A410B}" srcOrd="1" destOrd="0" parTransId="{05393702-6EF6-4453-B3E4-239071A4F2BC}" sibTransId="{6130C949-668F-4E95-88D6-F6D22B605971}"/>
    <dgm:cxn modelId="{88151B15-06CC-4E83-B772-2D439422720D}" type="presOf" srcId="{87B76B10-F0C2-4BD6-97DC-18D7A2D89F8C}" destId="{25DF33DB-2440-4802-9975-EB691B97274E}" srcOrd="1" destOrd="0" presId="urn:microsoft.com/office/officeart/2005/8/layout/vList4#1"/>
    <dgm:cxn modelId="{60B2D28B-30AA-455B-9B09-C3807DC2DD43}" srcId="{A2525D38-C7D0-417E-A294-D7ED6E3623CF}" destId="{83FE4A4A-5C35-4C63-90BC-BEABE03773DB}" srcOrd="2" destOrd="0" parTransId="{175011F3-1A79-4137-84D0-93B5B0397B6D}" sibTransId="{E248FBAE-2EEC-45B4-8821-970EF8A39CE0}"/>
    <dgm:cxn modelId="{591792FE-FD66-4D57-A484-654CBC6EAEF1}" type="presOf" srcId="{0D57FB87-5FBF-4B22-99CB-C5652F2A410B}" destId="{25DF33DB-2440-4802-9975-EB691B97274E}" srcOrd="1" destOrd="2" presId="urn:microsoft.com/office/officeart/2005/8/layout/vList4#1"/>
    <dgm:cxn modelId="{1D67C7B7-D02C-4CF9-9BE5-C5D33430134D}" type="presOf" srcId="{FF59F069-D545-4C0E-B872-42AD5973AC13}" destId="{85EB63BA-224E-482B-A763-7A9B30370AEC}" srcOrd="1" destOrd="2" presId="urn:microsoft.com/office/officeart/2005/8/layout/vList4#1"/>
    <dgm:cxn modelId="{41381603-06DD-4058-B610-BF7EB6B6874C}" type="presOf" srcId="{87B76B10-F0C2-4BD6-97DC-18D7A2D89F8C}" destId="{C20DCC22-F95D-429C-A365-7FCD23854FA6}" srcOrd="0" destOrd="0" presId="urn:microsoft.com/office/officeart/2005/8/layout/vList4#1"/>
    <dgm:cxn modelId="{6ACDAA94-8F00-4B14-9A76-5C34A9E03C9A}" srcId="{87B76B10-F0C2-4BD6-97DC-18D7A2D89F8C}" destId="{41282264-C208-460A-929C-C9A6FB44B14C}" srcOrd="2" destOrd="0" parTransId="{BE2DBA6D-BF7B-4FF9-885E-85719A4B757B}" sibTransId="{EC8FCBDE-6785-4E4A-BB57-C9B95D7A4D85}"/>
    <dgm:cxn modelId="{DFF1351D-9E76-4F61-A974-D3CD651C06CD}" type="presOf" srcId="{0D57FB87-5FBF-4B22-99CB-C5652F2A410B}" destId="{C20DCC22-F95D-429C-A365-7FCD23854FA6}" srcOrd="0" destOrd="2" presId="urn:microsoft.com/office/officeart/2005/8/layout/vList4#1"/>
    <dgm:cxn modelId="{A8777801-73D4-4C76-8875-34F70A2C8A7D}" type="presOf" srcId="{662EF037-811A-4587-8C73-C9246C70E13C}" destId="{85EB63BA-224E-482B-A763-7A9B30370AEC}" srcOrd="1" destOrd="1" presId="urn:microsoft.com/office/officeart/2005/8/layout/vList4#1"/>
    <dgm:cxn modelId="{270F6951-FE0C-4B86-92A3-451F2FA99F15}" srcId="{2DFC2D99-8FE4-4DB1-B4C2-69648903DAA5}" destId="{662EF037-811A-4587-8C73-C9246C70E13C}" srcOrd="0" destOrd="0" parTransId="{547333F8-547D-41D7-B1C5-54289D196DE9}" sibTransId="{20E3EED6-36E5-4176-BF73-21A03EF41DE9}"/>
    <dgm:cxn modelId="{BE1FF952-B6D3-4F57-9063-91851749774B}" type="presOf" srcId="{D498735A-E0F7-489E-B840-D6A9E3454D9C}" destId="{12BA8041-400A-447F-8807-BAFF65CE87F7}" srcOrd="0" destOrd="3" presId="urn:microsoft.com/office/officeart/2005/8/layout/vList4#1"/>
    <dgm:cxn modelId="{82D2041F-7712-495C-9287-2E6FB3564D62}" type="presOf" srcId="{A2525D38-C7D0-417E-A294-D7ED6E3623CF}" destId="{BA307029-0F10-4019-90AA-3606516F0422}" srcOrd="1" destOrd="0" presId="urn:microsoft.com/office/officeart/2005/8/layout/vList4#1"/>
    <dgm:cxn modelId="{8B366262-6CCD-405E-88A2-A925B555F12B}" type="presOf" srcId="{93B38691-2BFD-4030-9EC5-8A7A6DC69773}" destId="{C20DCC22-F95D-429C-A365-7FCD23854FA6}" srcOrd="0" destOrd="1" presId="urn:microsoft.com/office/officeart/2005/8/layout/vList4#1"/>
    <dgm:cxn modelId="{86612264-09C1-45A6-99AB-E4789795B800}" srcId="{87B76B10-F0C2-4BD6-97DC-18D7A2D89F8C}" destId="{93B38691-2BFD-4030-9EC5-8A7A6DC69773}" srcOrd="0" destOrd="0" parTransId="{1FFDAC02-5D34-4DD3-90DD-4FBEF02BAB39}" sibTransId="{F7C73CA8-D842-4813-9011-C07AD5FF357C}"/>
    <dgm:cxn modelId="{AE842CF0-E9E7-4619-A50B-1AAE4586EE03}" type="presOf" srcId="{41282264-C208-460A-929C-C9A6FB44B14C}" destId="{C20DCC22-F95D-429C-A365-7FCD23854FA6}" srcOrd="0" destOrd="3" presId="urn:microsoft.com/office/officeart/2005/8/layout/vList4#1"/>
    <dgm:cxn modelId="{224D564F-E082-4CBE-AA3F-A30BF97BF492}" type="presParOf" srcId="{97AF899A-17B9-4021-8192-B753C1A01685}" destId="{44235471-80E1-4E75-A2F0-8C94C2416D30}" srcOrd="0" destOrd="0" presId="urn:microsoft.com/office/officeart/2005/8/layout/vList4#1"/>
    <dgm:cxn modelId="{81E1939A-14A3-46CC-A1B6-E3E80B935764}" type="presParOf" srcId="{44235471-80E1-4E75-A2F0-8C94C2416D30}" destId="{12BA8041-400A-447F-8807-BAFF65CE87F7}" srcOrd="0" destOrd="0" presId="urn:microsoft.com/office/officeart/2005/8/layout/vList4#1"/>
    <dgm:cxn modelId="{90AF2F10-BE3F-4A25-881C-FC5E60781F03}" type="presParOf" srcId="{44235471-80E1-4E75-A2F0-8C94C2416D30}" destId="{F80FEA0F-5B70-47D7-AD98-E64BB22E0DC5}" srcOrd="1" destOrd="0" presId="urn:microsoft.com/office/officeart/2005/8/layout/vList4#1"/>
    <dgm:cxn modelId="{7045E7BB-04DC-496E-8FE5-1FE8FBCACCD5}" type="presParOf" srcId="{44235471-80E1-4E75-A2F0-8C94C2416D30}" destId="{85EB63BA-224E-482B-A763-7A9B30370AEC}" srcOrd="2" destOrd="0" presId="urn:microsoft.com/office/officeart/2005/8/layout/vList4#1"/>
    <dgm:cxn modelId="{3F1B8910-B548-46CC-8E9E-1BAFCDED2CFE}" type="presParOf" srcId="{97AF899A-17B9-4021-8192-B753C1A01685}" destId="{280F80C2-9145-4FBD-88A6-2F2B7BBB7B49}" srcOrd="1" destOrd="0" presId="urn:microsoft.com/office/officeart/2005/8/layout/vList4#1"/>
    <dgm:cxn modelId="{0C526085-BFAE-4EEF-9EA8-D445F6A1FBB7}" type="presParOf" srcId="{97AF899A-17B9-4021-8192-B753C1A01685}" destId="{57123341-3001-40F0-97BC-E01A1CFE15B9}" srcOrd="2" destOrd="0" presId="urn:microsoft.com/office/officeart/2005/8/layout/vList4#1"/>
    <dgm:cxn modelId="{D9A2D69E-9531-4FB4-9CDD-EBDCD6DFB617}" type="presParOf" srcId="{57123341-3001-40F0-97BC-E01A1CFE15B9}" destId="{D0EBD38B-5FEC-496A-A147-DD19FE81897C}" srcOrd="0" destOrd="0" presId="urn:microsoft.com/office/officeart/2005/8/layout/vList4#1"/>
    <dgm:cxn modelId="{95466558-4906-42BA-ABBE-8DE65B592D96}" type="presParOf" srcId="{57123341-3001-40F0-97BC-E01A1CFE15B9}" destId="{72519539-22CA-4B5A-B788-1B2F8F5A658D}" srcOrd="1" destOrd="0" presId="urn:microsoft.com/office/officeart/2005/8/layout/vList4#1"/>
    <dgm:cxn modelId="{C16701B1-659C-447F-A664-000CB39933E3}" type="presParOf" srcId="{57123341-3001-40F0-97BC-E01A1CFE15B9}" destId="{BA307029-0F10-4019-90AA-3606516F0422}" srcOrd="2" destOrd="0" presId="urn:microsoft.com/office/officeart/2005/8/layout/vList4#1"/>
    <dgm:cxn modelId="{88C9180F-8DE6-4F7E-97ED-715B4AD01CE1}" type="presParOf" srcId="{97AF899A-17B9-4021-8192-B753C1A01685}" destId="{2CAC4EC9-08E1-4DD6-ACA8-6986D49988C0}" srcOrd="3" destOrd="0" presId="urn:microsoft.com/office/officeart/2005/8/layout/vList4#1"/>
    <dgm:cxn modelId="{01F40142-9167-4295-BA16-188EFAC45B85}" type="presParOf" srcId="{97AF899A-17B9-4021-8192-B753C1A01685}" destId="{A2ECB048-29AA-4C33-95DF-1C24B66144A4}" srcOrd="4" destOrd="0" presId="urn:microsoft.com/office/officeart/2005/8/layout/vList4#1"/>
    <dgm:cxn modelId="{687AAD7C-A284-42ED-A8F0-A39DE105F967}" type="presParOf" srcId="{A2ECB048-29AA-4C33-95DF-1C24B66144A4}" destId="{C20DCC22-F95D-429C-A365-7FCD23854FA6}" srcOrd="0" destOrd="0" presId="urn:microsoft.com/office/officeart/2005/8/layout/vList4#1"/>
    <dgm:cxn modelId="{F162ED57-8CBD-4D18-8D45-06BC41E0FD7C}" type="presParOf" srcId="{A2ECB048-29AA-4C33-95DF-1C24B66144A4}" destId="{4EB328AF-52CE-4249-A3E7-E6FE0AFAE261}" srcOrd="1" destOrd="0" presId="urn:microsoft.com/office/officeart/2005/8/layout/vList4#1"/>
    <dgm:cxn modelId="{21D1EBA8-089F-48AB-BA68-82558A15456B}" type="presParOf" srcId="{A2ECB048-29AA-4C33-95DF-1C24B66144A4}" destId="{25DF33DB-2440-4802-9975-EB691B97274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EB5B01-331D-4057-9143-C3591A1EBC56}" type="doc">
      <dgm:prSet loTypeId="urn:microsoft.com/office/officeart/2005/8/layout/hList2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82AD05CD-1AAA-4E1A-9C2C-D58BCDD5A11B}">
      <dgm:prSet phldrT="[Text]"/>
      <dgm:spPr/>
      <dgm:t>
        <a:bodyPr/>
        <a:lstStyle/>
        <a:p>
          <a:pPr algn="l"/>
          <a:r>
            <a:rPr lang="lv-LV" b="1" dirty="0" smtClean="0">
              <a:latin typeface="Arial Narrow" panose="020B0606020202030204" pitchFamily="34" charset="0"/>
            </a:rPr>
            <a:t>                         </a:t>
          </a:r>
          <a:r>
            <a:rPr lang="lv-LV" b="1" dirty="0" err="1" smtClean="0">
              <a:latin typeface="Arial Narrow" panose="020B0606020202030204" pitchFamily="34" charset="0"/>
            </a:rPr>
            <a:t>Center</a:t>
          </a:r>
          <a:r>
            <a:rPr lang="lv-LV" b="1" dirty="0" smtClean="0">
              <a:latin typeface="Arial Narrow" panose="020B0606020202030204" pitchFamily="34" charset="0"/>
            </a:rPr>
            <a:t> </a:t>
          </a:r>
          <a:endParaRPr lang="lv-LV" b="1" dirty="0">
            <a:latin typeface="Arial Narrow" panose="020B0606020202030204" pitchFamily="34" charset="0"/>
          </a:endParaRPr>
        </a:p>
      </dgm:t>
    </dgm:pt>
    <dgm:pt modelId="{747D3255-F10D-480D-B2FE-8295E0C9F422}" type="parTrans" cxnId="{BB7C2DAE-A087-4457-AEA5-ADB497AA680D}">
      <dgm:prSet/>
      <dgm:spPr/>
      <dgm:t>
        <a:bodyPr/>
        <a:lstStyle/>
        <a:p>
          <a:endParaRPr lang="lv-LV"/>
        </a:p>
      </dgm:t>
    </dgm:pt>
    <dgm:pt modelId="{F80B90D4-C1A7-4080-82FD-42737FD80DC3}" type="sibTrans" cxnId="{BB7C2DAE-A087-4457-AEA5-ADB497AA680D}">
      <dgm:prSet/>
      <dgm:spPr/>
      <dgm:t>
        <a:bodyPr/>
        <a:lstStyle/>
        <a:p>
          <a:endParaRPr lang="lv-LV"/>
        </a:p>
      </dgm:t>
    </dgm:pt>
    <dgm:pt modelId="{257CEECA-3505-4AC0-ACC8-2725BC7FDAF6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lv-LV" dirty="0" smtClean="0">
              <a:solidFill>
                <a:schemeClr val="tx1"/>
              </a:solidFill>
              <a:latin typeface="Arial Narrow" pitchFamily="34" charset="0"/>
            </a:rPr>
            <a:t>      </a:t>
          </a:r>
          <a:endParaRPr lang="lv-LV" dirty="0">
            <a:solidFill>
              <a:schemeClr val="tx1"/>
            </a:solidFill>
            <a:latin typeface="Arial Narrow" pitchFamily="34" charset="0"/>
          </a:endParaRPr>
        </a:p>
      </dgm:t>
    </dgm:pt>
    <dgm:pt modelId="{376EB9F2-5E7F-4CE0-AA0B-EC4E2A78A829}" type="parTrans" cxnId="{1FAE4760-A977-4C10-8F20-D6494DCE4DAB}">
      <dgm:prSet/>
      <dgm:spPr/>
      <dgm:t>
        <a:bodyPr/>
        <a:lstStyle/>
        <a:p>
          <a:endParaRPr lang="lv-LV"/>
        </a:p>
      </dgm:t>
    </dgm:pt>
    <dgm:pt modelId="{C818F51B-8490-4CF6-B8DA-0E6130D8A4A3}" type="sibTrans" cxnId="{1FAE4760-A977-4C10-8F20-D6494DCE4DAB}">
      <dgm:prSet/>
      <dgm:spPr/>
      <dgm:t>
        <a:bodyPr/>
        <a:lstStyle/>
        <a:p>
          <a:endParaRPr lang="lv-LV"/>
        </a:p>
      </dgm:t>
    </dgm:pt>
    <dgm:pt modelId="{1DD491CB-EF5F-43B7-919C-40DFEB244ED1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lv-LV" dirty="0" smtClean="0">
              <a:solidFill>
                <a:schemeClr val="tx1"/>
              </a:solidFill>
              <a:latin typeface="Arial Narrow" pitchFamily="34" charset="0"/>
            </a:rPr>
            <a:t>HIV tests</a:t>
          </a:r>
          <a:endParaRPr lang="lv-LV" dirty="0">
            <a:solidFill>
              <a:schemeClr val="tx1"/>
            </a:solidFill>
            <a:latin typeface="Arial Narrow" pitchFamily="34" charset="0"/>
          </a:endParaRPr>
        </a:p>
      </dgm:t>
    </dgm:pt>
    <dgm:pt modelId="{4C2685AE-2319-4A65-8097-23B4A337872B}" type="parTrans" cxnId="{9DD5098F-9283-46E5-AFCA-899C70C7E4E2}">
      <dgm:prSet/>
      <dgm:spPr/>
      <dgm:t>
        <a:bodyPr/>
        <a:lstStyle/>
        <a:p>
          <a:endParaRPr lang="lv-LV"/>
        </a:p>
      </dgm:t>
    </dgm:pt>
    <dgm:pt modelId="{8F781F8D-0C6D-40A1-A9AA-423B4CDC6C6D}" type="sibTrans" cxnId="{9DD5098F-9283-46E5-AFCA-899C70C7E4E2}">
      <dgm:prSet/>
      <dgm:spPr/>
      <dgm:t>
        <a:bodyPr/>
        <a:lstStyle/>
        <a:p>
          <a:endParaRPr lang="lv-LV"/>
        </a:p>
      </dgm:t>
    </dgm:pt>
    <dgm:pt modelId="{7F58F10C-55A0-40CC-8EF4-538181745844}">
      <dgm:prSet phldrT="[Text]"/>
      <dgm:spPr/>
      <dgm:t>
        <a:bodyPr/>
        <a:lstStyle/>
        <a:p>
          <a:pPr algn="l"/>
          <a:r>
            <a:rPr lang="lv-LV" b="1" dirty="0" smtClean="0">
              <a:latin typeface="Arial Narrow" panose="020B0606020202030204" pitchFamily="34" charset="0"/>
            </a:rPr>
            <a:t>                         2 </a:t>
          </a:r>
          <a:r>
            <a:rPr lang="lv-LV" b="1" dirty="0" err="1" smtClean="0">
              <a:latin typeface="Arial Narrow" panose="020B0606020202030204" pitchFamily="34" charset="0"/>
            </a:rPr>
            <a:t>Mobile</a:t>
          </a:r>
          <a:r>
            <a:rPr lang="lv-LV" b="1" dirty="0" smtClean="0">
              <a:latin typeface="Arial Narrow" panose="020B0606020202030204" pitchFamily="34" charset="0"/>
            </a:rPr>
            <a:t> </a:t>
          </a:r>
          <a:r>
            <a:rPr lang="lv-LV" b="1" dirty="0" err="1" smtClean="0">
              <a:latin typeface="Arial Narrow" panose="020B0606020202030204" pitchFamily="34" charset="0"/>
            </a:rPr>
            <a:t>units</a:t>
          </a:r>
          <a:r>
            <a:rPr lang="lv-LV" b="1" dirty="0" smtClean="0">
              <a:latin typeface="Arial Narrow" panose="020B0606020202030204" pitchFamily="34" charset="0"/>
            </a:rPr>
            <a:t> </a:t>
          </a:r>
          <a:endParaRPr lang="lv-LV" b="1" dirty="0">
            <a:latin typeface="Arial Narrow" panose="020B0606020202030204" pitchFamily="34" charset="0"/>
          </a:endParaRPr>
        </a:p>
      </dgm:t>
    </dgm:pt>
    <dgm:pt modelId="{6149A5E2-4148-45BF-83BD-429BBB84F1DC}" type="parTrans" cxnId="{9F6CC343-F40F-4EFD-B2B7-99B0B9730477}">
      <dgm:prSet/>
      <dgm:spPr/>
      <dgm:t>
        <a:bodyPr/>
        <a:lstStyle/>
        <a:p>
          <a:endParaRPr lang="lv-LV"/>
        </a:p>
      </dgm:t>
    </dgm:pt>
    <dgm:pt modelId="{ADE07B1E-36F2-43DC-969C-D437B67494CB}" type="sibTrans" cxnId="{9F6CC343-F40F-4EFD-B2B7-99B0B9730477}">
      <dgm:prSet/>
      <dgm:spPr/>
      <dgm:t>
        <a:bodyPr/>
        <a:lstStyle/>
        <a:p>
          <a:endParaRPr lang="lv-LV"/>
        </a:p>
      </dgm:t>
    </dgm:pt>
    <dgm:pt modelId="{88EEDA92-4534-4F34-A933-F549E233E835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lv-LV" dirty="0" smtClean="0">
              <a:solidFill>
                <a:schemeClr val="tx1"/>
              </a:solidFill>
              <a:latin typeface="Arial Narrow" panose="020B0606020202030204" pitchFamily="34" charset="0"/>
            </a:rPr>
            <a:t>NS </a:t>
          </a:r>
          <a:r>
            <a:rPr lang="lv-LV" dirty="0" err="1" smtClean="0">
              <a:solidFill>
                <a:schemeClr val="tx1"/>
              </a:solidFill>
              <a:latin typeface="Arial Narrow" panose="020B0606020202030204" pitchFamily="34" charset="0"/>
            </a:rPr>
            <a:t>exchange</a:t>
          </a:r>
          <a:endParaRPr lang="lv-LV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539AE8E-FCF8-4931-8BAA-7CC375541C59}" type="parTrans" cxnId="{1F5DEFD4-D49A-462B-8D25-651808A02D98}">
      <dgm:prSet/>
      <dgm:spPr/>
      <dgm:t>
        <a:bodyPr/>
        <a:lstStyle/>
        <a:p>
          <a:endParaRPr lang="lv-LV"/>
        </a:p>
      </dgm:t>
    </dgm:pt>
    <dgm:pt modelId="{F821A3CA-5FB5-49AB-B42E-1AD0B66D4F4D}" type="sibTrans" cxnId="{1F5DEFD4-D49A-462B-8D25-651808A02D98}">
      <dgm:prSet/>
      <dgm:spPr/>
      <dgm:t>
        <a:bodyPr/>
        <a:lstStyle/>
        <a:p>
          <a:endParaRPr lang="lv-LV"/>
        </a:p>
      </dgm:t>
    </dgm:pt>
    <dgm:pt modelId="{692D2889-9D15-4E08-AE10-CDEF33541699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lv-LV" dirty="0" smtClean="0">
              <a:solidFill>
                <a:schemeClr val="tx1"/>
              </a:solidFill>
              <a:latin typeface="Arial Narrow" panose="020B0606020202030204" pitchFamily="34" charset="0"/>
            </a:rPr>
            <a:t>Info</a:t>
          </a:r>
          <a:endParaRPr lang="lv-LV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6656D8F-39CC-49CC-91E9-CC857B5082C8}" type="parTrans" cxnId="{6C05C5A4-3825-480C-A74E-047B5C5C3395}">
      <dgm:prSet/>
      <dgm:spPr/>
      <dgm:t>
        <a:bodyPr/>
        <a:lstStyle/>
        <a:p>
          <a:endParaRPr lang="lv-LV"/>
        </a:p>
      </dgm:t>
    </dgm:pt>
    <dgm:pt modelId="{3429B87E-0683-43A6-8B85-3123F13FA689}" type="sibTrans" cxnId="{6C05C5A4-3825-480C-A74E-047B5C5C3395}">
      <dgm:prSet/>
      <dgm:spPr/>
      <dgm:t>
        <a:bodyPr/>
        <a:lstStyle/>
        <a:p>
          <a:endParaRPr lang="lv-LV"/>
        </a:p>
      </dgm:t>
    </dgm:pt>
    <dgm:pt modelId="{50B2F29D-C67D-459C-B02B-D97170B128A9}">
      <dgm:prSet phldrT="[Text]"/>
      <dgm:spPr/>
      <dgm:t>
        <a:bodyPr/>
        <a:lstStyle/>
        <a:p>
          <a:pPr algn="l"/>
          <a:r>
            <a:rPr lang="lv-LV" b="1" dirty="0" smtClean="0">
              <a:latin typeface="Arial Narrow" panose="020B0606020202030204" pitchFamily="34" charset="0"/>
            </a:rPr>
            <a:t>                    </a:t>
          </a:r>
          <a:r>
            <a:rPr lang="lv-LV" b="1" dirty="0" err="1" smtClean="0">
              <a:latin typeface="Arial Narrow" panose="020B0606020202030204" pitchFamily="34" charset="0"/>
            </a:rPr>
            <a:t>Outreach</a:t>
          </a:r>
          <a:r>
            <a:rPr lang="lv-LV" b="1" dirty="0" smtClean="0">
              <a:latin typeface="Arial Narrow" panose="020B0606020202030204" pitchFamily="34" charset="0"/>
            </a:rPr>
            <a:t> </a:t>
          </a:r>
          <a:endParaRPr lang="lv-LV" b="1" dirty="0">
            <a:latin typeface="Arial Narrow" panose="020B0606020202030204" pitchFamily="34" charset="0"/>
          </a:endParaRPr>
        </a:p>
      </dgm:t>
    </dgm:pt>
    <dgm:pt modelId="{9B4D4509-EB1C-4FEA-AF33-BC6FCB04FDA6}" type="parTrans" cxnId="{20CD13C0-1E38-4312-A6A7-02A9D98562A6}">
      <dgm:prSet/>
      <dgm:spPr/>
      <dgm:t>
        <a:bodyPr/>
        <a:lstStyle/>
        <a:p>
          <a:endParaRPr lang="lv-LV"/>
        </a:p>
      </dgm:t>
    </dgm:pt>
    <dgm:pt modelId="{96EB46E4-F41F-4E38-9B51-A55048463F12}" type="sibTrans" cxnId="{20CD13C0-1E38-4312-A6A7-02A9D98562A6}">
      <dgm:prSet/>
      <dgm:spPr/>
      <dgm:t>
        <a:bodyPr/>
        <a:lstStyle/>
        <a:p>
          <a:endParaRPr lang="lv-LV"/>
        </a:p>
      </dgm:t>
    </dgm:pt>
    <dgm:pt modelId="{EF63B92E-97AE-43D3-9C51-29171E83EFEA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lv-LV" dirty="0" smtClean="0">
              <a:solidFill>
                <a:schemeClr val="tx1"/>
              </a:solidFill>
              <a:latin typeface="Arial Narrow" panose="020B0606020202030204" pitchFamily="34" charset="0"/>
            </a:rPr>
            <a:t>NS </a:t>
          </a:r>
          <a:r>
            <a:rPr lang="lv-LV" dirty="0" err="1" smtClean="0">
              <a:solidFill>
                <a:schemeClr val="tx1"/>
              </a:solidFill>
              <a:latin typeface="Arial Narrow" panose="020B0606020202030204" pitchFamily="34" charset="0"/>
            </a:rPr>
            <a:t>exchange</a:t>
          </a:r>
          <a:endParaRPr lang="lv-LV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656ED35-7590-4D00-AFD8-C9B453F8A0A2}" type="parTrans" cxnId="{4CE41727-2700-496D-B114-95415BD61D85}">
      <dgm:prSet/>
      <dgm:spPr/>
      <dgm:t>
        <a:bodyPr/>
        <a:lstStyle/>
        <a:p>
          <a:endParaRPr lang="lv-LV"/>
        </a:p>
      </dgm:t>
    </dgm:pt>
    <dgm:pt modelId="{BFFA32DA-D78B-46D6-8AF2-E317529266CB}" type="sibTrans" cxnId="{4CE41727-2700-496D-B114-95415BD61D85}">
      <dgm:prSet/>
      <dgm:spPr/>
      <dgm:t>
        <a:bodyPr/>
        <a:lstStyle/>
        <a:p>
          <a:endParaRPr lang="lv-LV"/>
        </a:p>
      </dgm:t>
    </dgm:pt>
    <dgm:pt modelId="{6E76E476-E4F0-4147-936D-F1F1B9EF0FCA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lv-LV" dirty="0" err="1" smtClean="0">
              <a:solidFill>
                <a:schemeClr val="tx1"/>
              </a:solidFill>
              <a:latin typeface="Arial Narrow" pitchFamily="34" charset="0"/>
            </a:rPr>
            <a:t>Psychologist’s</a:t>
          </a:r>
          <a:r>
            <a:rPr lang="lv-LV" dirty="0" smtClean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lv-LV" dirty="0" err="1" smtClean="0">
              <a:solidFill>
                <a:schemeClr val="tx1"/>
              </a:solidFill>
              <a:latin typeface="Arial Narrow" pitchFamily="34" charset="0"/>
            </a:rPr>
            <a:t>counsultations</a:t>
          </a:r>
          <a:endParaRPr lang="lv-LV" dirty="0">
            <a:solidFill>
              <a:schemeClr val="tx1"/>
            </a:solidFill>
            <a:latin typeface="Arial Narrow" pitchFamily="34" charset="0"/>
          </a:endParaRPr>
        </a:p>
      </dgm:t>
    </dgm:pt>
    <dgm:pt modelId="{9912127B-C5CB-462E-8946-0C1900CC6234}" type="parTrans" cxnId="{8D6ED822-93C8-4028-8EC8-B1AEBFE967C7}">
      <dgm:prSet/>
      <dgm:spPr/>
      <dgm:t>
        <a:bodyPr/>
        <a:lstStyle/>
        <a:p>
          <a:endParaRPr lang="lv-LV"/>
        </a:p>
      </dgm:t>
    </dgm:pt>
    <dgm:pt modelId="{8D2F77B3-3FE2-43F1-B865-E98EBB69698B}" type="sibTrans" cxnId="{8D6ED822-93C8-4028-8EC8-B1AEBFE967C7}">
      <dgm:prSet/>
      <dgm:spPr/>
      <dgm:t>
        <a:bodyPr/>
        <a:lstStyle/>
        <a:p>
          <a:endParaRPr lang="lv-LV"/>
        </a:p>
      </dgm:t>
    </dgm:pt>
    <dgm:pt modelId="{DDB818BE-90FF-4FD7-B1E6-85711A9FE2AC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lv-LV" dirty="0" err="1" smtClean="0">
              <a:solidFill>
                <a:schemeClr val="tx1"/>
              </a:solidFill>
              <a:latin typeface="Arial Narrow" pitchFamily="34" charset="0"/>
            </a:rPr>
            <a:t>Social</a:t>
          </a:r>
          <a:r>
            <a:rPr lang="lv-LV" dirty="0" smtClean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lv-LV" dirty="0" err="1" smtClean="0">
              <a:solidFill>
                <a:schemeClr val="tx1"/>
              </a:solidFill>
              <a:latin typeface="Arial Narrow" pitchFamily="34" charset="0"/>
            </a:rPr>
            <a:t>workers</a:t>
          </a:r>
          <a:r>
            <a:rPr lang="lv-LV" dirty="0" smtClean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lv-LV" dirty="0" err="1" smtClean="0">
              <a:solidFill>
                <a:schemeClr val="tx1"/>
              </a:solidFill>
              <a:latin typeface="Arial Narrow" pitchFamily="34" charset="0"/>
            </a:rPr>
            <a:t>counsultations</a:t>
          </a:r>
          <a:endParaRPr lang="lv-LV" dirty="0">
            <a:solidFill>
              <a:schemeClr val="tx1"/>
            </a:solidFill>
            <a:latin typeface="Arial Narrow" pitchFamily="34" charset="0"/>
          </a:endParaRPr>
        </a:p>
      </dgm:t>
    </dgm:pt>
    <dgm:pt modelId="{0DA78E84-BDD0-4740-B25A-7B004B39FB8C}" type="parTrans" cxnId="{90A0BFB9-E763-49CB-813E-BDC6B66B16D0}">
      <dgm:prSet/>
      <dgm:spPr/>
      <dgm:t>
        <a:bodyPr/>
        <a:lstStyle/>
        <a:p>
          <a:endParaRPr lang="lv-LV"/>
        </a:p>
      </dgm:t>
    </dgm:pt>
    <dgm:pt modelId="{3D7C4C31-D9EB-4D29-A281-1C9385B9DD85}" type="sibTrans" cxnId="{90A0BFB9-E763-49CB-813E-BDC6B66B16D0}">
      <dgm:prSet/>
      <dgm:spPr/>
      <dgm:t>
        <a:bodyPr/>
        <a:lstStyle/>
        <a:p>
          <a:endParaRPr lang="lv-LV"/>
        </a:p>
      </dgm:t>
    </dgm:pt>
    <dgm:pt modelId="{97E7AF84-78DA-449E-86B6-D4608520CE70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lv-LV" dirty="0" err="1" smtClean="0">
              <a:solidFill>
                <a:schemeClr val="tx1"/>
              </a:solidFill>
              <a:latin typeface="Arial Narrow" pitchFamily="34" charset="0"/>
            </a:rPr>
            <a:t>Life</a:t>
          </a:r>
          <a:r>
            <a:rPr lang="lv-LV" dirty="0" smtClean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lv-LV" dirty="0" err="1" smtClean="0">
              <a:solidFill>
                <a:schemeClr val="tx1"/>
              </a:solidFill>
              <a:latin typeface="Arial Narrow" pitchFamily="34" charset="0"/>
            </a:rPr>
            <a:t>with</a:t>
          </a:r>
          <a:r>
            <a:rPr lang="lv-LV" dirty="0" smtClean="0">
              <a:solidFill>
                <a:schemeClr val="tx1"/>
              </a:solidFill>
              <a:latin typeface="Arial Narrow" pitchFamily="34" charset="0"/>
            </a:rPr>
            <a:t> HIV</a:t>
          </a:r>
          <a:endParaRPr lang="lv-LV" dirty="0">
            <a:solidFill>
              <a:schemeClr val="tx1"/>
            </a:solidFill>
            <a:latin typeface="Arial Narrow" pitchFamily="34" charset="0"/>
          </a:endParaRPr>
        </a:p>
      </dgm:t>
    </dgm:pt>
    <dgm:pt modelId="{8C369F91-05B6-4A15-BDF4-C0DCA5DF5C46}" type="parTrans" cxnId="{D486CF84-9353-41AF-A98E-711AFFC7673D}">
      <dgm:prSet/>
      <dgm:spPr/>
      <dgm:t>
        <a:bodyPr/>
        <a:lstStyle/>
        <a:p>
          <a:endParaRPr lang="lv-LV"/>
        </a:p>
      </dgm:t>
    </dgm:pt>
    <dgm:pt modelId="{EAB5259C-618E-4FAF-9B6E-8980F4A27518}" type="sibTrans" cxnId="{D486CF84-9353-41AF-A98E-711AFFC7673D}">
      <dgm:prSet/>
      <dgm:spPr/>
      <dgm:t>
        <a:bodyPr/>
        <a:lstStyle/>
        <a:p>
          <a:endParaRPr lang="lv-LV"/>
        </a:p>
      </dgm:t>
    </dgm:pt>
    <dgm:pt modelId="{3051ABA5-60F7-4DDB-B538-93C9B10592D4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lv-LV" dirty="0" err="1" smtClean="0">
              <a:solidFill>
                <a:schemeClr val="tx1"/>
              </a:solidFill>
              <a:latin typeface="Arial Narrow" pitchFamily="34" charset="0"/>
            </a:rPr>
            <a:t>Psycho-Social</a:t>
          </a:r>
          <a:r>
            <a:rPr lang="lv-LV" dirty="0" smtClean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lv-LV" dirty="0" err="1" smtClean="0">
              <a:solidFill>
                <a:schemeClr val="tx1"/>
              </a:solidFill>
              <a:latin typeface="Arial Narrow" pitchFamily="34" charset="0"/>
            </a:rPr>
            <a:t>support</a:t>
          </a:r>
          <a:endParaRPr lang="lv-LV" dirty="0">
            <a:solidFill>
              <a:schemeClr val="tx1"/>
            </a:solidFill>
            <a:latin typeface="Arial Narrow" pitchFamily="34" charset="0"/>
          </a:endParaRPr>
        </a:p>
      </dgm:t>
    </dgm:pt>
    <dgm:pt modelId="{0AEE0853-CBA1-4051-93E8-7ADB61160B8D}" type="parTrans" cxnId="{AA6165B8-E61A-484C-9B09-471CF88F9235}">
      <dgm:prSet/>
      <dgm:spPr/>
      <dgm:t>
        <a:bodyPr/>
        <a:lstStyle/>
        <a:p>
          <a:endParaRPr lang="lv-LV"/>
        </a:p>
      </dgm:t>
    </dgm:pt>
    <dgm:pt modelId="{9E37E4C0-3946-4959-9B28-97680F027566}" type="sibTrans" cxnId="{AA6165B8-E61A-484C-9B09-471CF88F9235}">
      <dgm:prSet/>
      <dgm:spPr/>
      <dgm:t>
        <a:bodyPr/>
        <a:lstStyle/>
        <a:p>
          <a:endParaRPr lang="lv-LV"/>
        </a:p>
      </dgm:t>
    </dgm:pt>
    <dgm:pt modelId="{02742731-2661-49AA-B4C7-03ABCF5756F6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lv-LV" dirty="0" err="1" smtClean="0">
              <a:solidFill>
                <a:schemeClr val="tx1"/>
              </a:solidFill>
              <a:latin typeface="Arial Narrow" panose="020B0606020202030204" pitchFamily="34" charset="0"/>
            </a:rPr>
            <a:t>Volunteers</a:t>
          </a:r>
          <a:r>
            <a:rPr lang="lv-LV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lv-LV" dirty="0" err="1" smtClean="0">
              <a:solidFill>
                <a:schemeClr val="tx1"/>
              </a:solidFill>
              <a:latin typeface="Arial Narrow" panose="020B0606020202030204" pitchFamily="34" charset="0"/>
            </a:rPr>
            <a:t>involvement</a:t>
          </a:r>
          <a:endParaRPr lang="lv-LV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24BD8EA-1B5E-4EA0-A125-34E378390528}" type="parTrans" cxnId="{70C59769-A794-4A16-B3C2-04F739FC59F4}">
      <dgm:prSet/>
      <dgm:spPr/>
      <dgm:t>
        <a:bodyPr/>
        <a:lstStyle/>
        <a:p>
          <a:endParaRPr lang="lv-LV"/>
        </a:p>
      </dgm:t>
    </dgm:pt>
    <dgm:pt modelId="{9966BC9B-21B9-46A6-AF3F-C705D687F21C}" type="sibTrans" cxnId="{70C59769-A794-4A16-B3C2-04F739FC59F4}">
      <dgm:prSet/>
      <dgm:spPr/>
      <dgm:t>
        <a:bodyPr/>
        <a:lstStyle/>
        <a:p>
          <a:endParaRPr lang="lv-LV"/>
        </a:p>
      </dgm:t>
    </dgm:pt>
    <dgm:pt modelId="{EAE48EFF-9840-48CA-949A-3D90F57BC8B6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lv-LV" dirty="0" err="1" smtClean="0">
              <a:solidFill>
                <a:schemeClr val="tx1"/>
              </a:solidFill>
              <a:latin typeface="Arial Narrow" pitchFamily="34" charset="0"/>
            </a:rPr>
            <a:t>Info&amp;education</a:t>
          </a:r>
          <a:endParaRPr lang="lv-LV" dirty="0">
            <a:solidFill>
              <a:schemeClr val="tx1"/>
            </a:solidFill>
            <a:latin typeface="Arial Narrow" pitchFamily="34" charset="0"/>
          </a:endParaRPr>
        </a:p>
      </dgm:t>
    </dgm:pt>
    <dgm:pt modelId="{4F977FB9-0054-46C5-98DC-900382EB5441}" type="parTrans" cxnId="{69C51519-8536-41D9-A7B9-F897326C9DD3}">
      <dgm:prSet/>
      <dgm:spPr/>
      <dgm:t>
        <a:bodyPr/>
        <a:lstStyle/>
        <a:p>
          <a:endParaRPr lang="lv-LV"/>
        </a:p>
      </dgm:t>
    </dgm:pt>
    <dgm:pt modelId="{3C02B2DD-C08D-49A1-BA6A-3BA57C7F1A4F}" type="sibTrans" cxnId="{69C51519-8536-41D9-A7B9-F897326C9DD3}">
      <dgm:prSet/>
      <dgm:spPr/>
      <dgm:t>
        <a:bodyPr/>
        <a:lstStyle/>
        <a:p>
          <a:endParaRPr lang="lv-LV"/>
        </a:p>
      </dgm:t>
    </dgm:pt>
    <dgm:pt modelId="{4D7A8D8D-73D7-46DB-B6C5-E899131279EC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lv-LV" dirty="0" err="1" smtClean="0">
              <a:solidFill>
                <a:schemeClr val="tx1"/>
              </a:solidFill>
              <a:latin typeface="Arial Narrow" pitchFamily="34" charset="0"/>
            </a:rPr>
            <a:t>Events&amp;parties</a:t>
          </a:r>
          <a:endParaRPr lang="lv-LV" dirty="0">
            <a:solidFill>
              <a:schemeClr val="tx1"/>
            </a:solidFill>
            <a:latin typeface="Arial Narrow" pitchFamily="34" charset="0"/>
          </a:endParaRPr>
        </a:p>
      </dgm:t>
    </dgm:pt>
    <dgm:pt modelId="{92F66931-268F-4D5F-9AEC-8E332BC373DA}" type="parTrans" cxnId="{A903A6CE-25EE-4760-B946-220FAA4D6FEE}">
      <dgm:prSet/>
      <dgm:spPr/>
      <dgm:t>
        <a:bodyPr/>
        <a:lstStyle/>
        <a:p>
          <a:endParaRPr lang="lv-LV"/>
        </a:p>
      </dgm:t>
    </dgm:pt>
    <dgm:pt modelId="{AE7AE416-F3BA-42D9-B2D0-DB5BCEF2068E}" type="sibTrans" cxnId="{A903A6CE-25EE-4760-B946-220FAA4D6FEE}">
      <dgm:prSet/>
      <dgm:spPr/>
      <dgm:t>
        <a:bodyPr/>
        <a:lstStyle/>
        <a:p>
          <a:endParaRPr lang="lv-LV"/>
        </a:p>
      </dgm:t>
    </dgm:pt>
    <dgm:pt modelId="{7CA68C03-B53B-4E16-A14E-35547A69F4D1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lv-LV" dirty="0" err="1" smtClean="0">
              <a:solidFill>
                <a:schemeClr val="tx1"/>
              </a:solidFill>
              <a:latin typeface="Arial Narrow" pitchFamily="34" charset="0"/>
            </a:rPr>
            <a:t>Condoms</a:t>
          </a:r>
          <a:r>
            <a:rPr lang="lv-LV" dirty="0" smtClean="0">
              <a:solidFill>
                <a:schemeClr val="tx1"/>
              </a:solidFill>
              <a:latin typeface="Arial Narrow" pitchFamily="34" charset="0"/>
            </a:rPr>
            <a:t> </a:t>
          </a:r>
          <a:endParaRPr lang="lv-LV" dirty="0">
            <a:solidFill>
              <a:schemeClr val="tx1"/>
            </a:solidFill>
            <a:latin typeface="Arial Narrow" pitchFamily="34" charset="0"/>
          </a:endParaRPr>
        </a:p>
      </dgm:t>
    </dgm:pt>
    <dgm:pt modelId="{B2A9F899-6860-4EF7-AD3E-D3BFFD65C82B}" type="parTrans" cxnId="{A35A0275-4566-44C1-BD22-91A8767F7581}">
      <dgm:prSet/>
      <dgm:spPr/>
      <dgm:t>
        <a:bodyPr/>
        <a:lstStyle/>
        <a:p>
          <a:endParaRPr lang="lv-LV"/>
        </a:p>
      </dgm:t>
    </dgm:pt>
    <dgm:pt modelId="{7475407B-5EBB-4F5B-9D2A-F63346C822F1}" type="sibTrans" cxnId="{A35A0275-4566-44C1-BD22-91A8767F7581}">
      <dgm:prSet/>
      <dgm:spPr/>
      <dgm:t>
        <a:bodyPr/>
        <a:lstStyle/>
        <a:p>
          <a:endParaRPr lang="lv-LV"/>
        </a:p>
      </dgm:t>
    </dgm:pt>
    <dgm:pt modelId="{1656D74C-9F30-43C5-A941-E386F58A648C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lv-LV" dirty="0" err="1" smtClean="0">
              <a:solidFill>
                <a:schemeClr val="tx1"/>
              </a:solidFill>
              <a:latin typeface="Arial Narrow" panose="020B0606020202030204" pitchFamily="34" charset="0"/>
            </a:rPr>
            <a:t>Condoms</a:t>
          </a:r>
          <a:r>
            <a:rPr lang="lv-LV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endParaRPr lang="lv-LV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CBA65848-81B8-48F2-9ABB-23BDD2196566}" type="parTrans" cxnId="{EBC11283-0393-44DC-A1AD-A2A88FC6F3CE}">
      <dgm:prSet/>
      <dgm:spPr/>
      <dgm:t>
        <a:bodyPr/>
        <a:lstStyle/>
        <a:p>
          <a:endParaRPr lang="lv-LV"/>
        </a:p>
      </dgm:t>
    </dgm:pt>
    <dgm:pt modelId="{AB762DFF-5984-4993-85BE-C25BB3BCF949}" type="sibTrans" cxnId="{EBC11283-0393-44DC-A1AD-A2A88FC6F3CE}">
      <dgm:prSet/>
      <dgm:spPr/>
      <dgm:t>
        <a:bodyPr/>
        <a:lstStyle/>
        <a:p>
          <a:endParaRPr lang="lv-LV"/>
        </a:p>
      </dgm:t>
    </dgm:pt>
    <dgm:pt modelId="{4A4E7D30-B824-4C60-A892-C2C8C6A1EE80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lv-LV" dirty="0" smtClean="0">
              <a:solidFill>
                <a:schemeClr val="tx1"/>
              </a:solidFill>
              <a:latin typeface="Arial Narrow" panose="020B0606020202030204" pitchFamily="34" charset="0"/>
            </a:rPr>
            <a:t>HIV tests</a:t>
          </a:r>
          <a:endParaRPr lang="lv-LV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9275DC5-9329-46A3-8B75-9EACD657EED0}" type="parTrans" cxnId="{D3E1C192-68AD-49CC-8003-14BF66A2A865}">
      <dgm:prSet/>
      <dgm:spPr/>
      <dgm:t>
        <a:bodyPr/>
        <a:lstStyle/>
        <a:p>
          <a:endParaRPr lang="lv-LV"/>
        </a:p>
      </dgm:t>
    </dgm:pt>
    <dgm:pt modelId="{F035288A-8FCF-4041-8FDE-E495ABDCEB8C}" type="sibTrans" cxnId="{D3E1C192-68AD-49CC-8003-14BF66A2A865}">
      <dgm:prSet/>
      <dgm:spPr/>
      <dgm:t>
        <a:bodyPr/>
        <a:lstStyle/>
        <a:p>
          <a:endParaRPr lang="lv-LV"/>
        </a:p>
      </dgm:t>
    </dgm:pt>
    <dgm:pt modelId="{E48E7BB9-4B64-4D5A-AA44-795E93D6144B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lv-LV" dirty="0" err="1" smtClean="0">
              <a:solidFill>
                <a:schemeClr val="tx1"/>
              </a:solidFill>
              <a:latin typeface="Arial Narrow" panose="020B0606020202030204" pitchFamily="34" charset="0"/>
            </a:rPr>
            <a:t>Social</a:t>
          </a:r>
          <a:r>
            <a:rPr lang="lv-LV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lv-LV" dirty="0" err="1" smtClean="0">
              <a:solidFill>
                <a:schemeClr val="tx1"/>
              </a:solidFill>
              <a:latin typeface="Arial Narrow" panose="020B0606020202030204" pitchFamily="34" charset="0"/>
            </a:rPr>
            <a:t>worker</a:t>
          </a:r>
          <a:r>
            <a:rPr lang="lv-LV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lv-LV" dirty="0" err="1" smtClean="0">
              <a:solidFill>
                <a:schemeClr val="tx1"/>
              </a:solidFill>
              <a:latin typeface="Arial Narrow" panose="020B0606020202030204" pitchFamily="34" charset="0"/>
            </a:rPr>
            <a:t>or</a:t>
          </a:r>
          <a:r>
            <a:rPr lang="lv-LV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lv-LV" dirty="0" err="1" smtClean="0">
              <a:solidFill>
                <a:schemeClr val="tx1"/>
              </a:solidFill>
              <a:latin typeface="Arial Narrow" panose="020B0606020202030204" pitchFamily="34" charset="0"/>
            </a:rPr>
            <a:t>psychologist</a:t>
          </a:r>
          <a:r>
            <a:rPr lang="lv-LV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lv-LV" dirty="0" err="1" smtClean="0">
              <a:solidFill>
                <a:schemeClr val="tx1"/>
              </a:solidFill>
              <a:latin typeface="Arial Narrow" panose="020B0606020202030204" pitchFamily="34" charset="0"/>
            </a:rPr>
            <a:t>councelling</a:t>
          </a:r>
          <a:endParaRPr lang="lv-LV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599D476-7CA4-40DA-8E53-9C4482A2B590}" type="parTrans" cxnId="{ABA51A9B-DD67-4499-9671-DB95D15CD4DF}">
      <dgm:prSet/>
      <dgm:spPr/>
      <dgm:t>
        <a:bodyPr/>
        <a:lstStyle/>
        <a:p>
          <a:endParaRPr lang="lv-LV"/>
        </a:p>
      </dgm:t>
    </dgm:pt>
    <dgm:pt modelId="{52030852-A6E7-47AA-BBB3-072BF76E87A7}" type="sibTrans" cxnId="{ABA51A9B-DD67-4499-9671-DB95D15CD4DF}">
      <dgm:prSet/>
      <dgm:spPr/>
      <dgm:t>
        <a:bodyPr/>
        <a:lstStyle/>
        <a:p>
          <a:endParaRPr lang="lv-LV"/>
        </a:p>
      </dgm:t>
    </dgm:pt>
    <dgm:pt modelId="{90457C17-8AE9-4A15-9EFB-7541B7989799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lv-LV" dirty="0">
            <a:solidFill>
              <a:schemeClr val="tx1"/>
            </a:solidFill>
          </a:endParaRPr>
        </a:p>
      </dgm:t>
    </dgm:pt>
    <dgm:pt modelId="{CE904987-0460-4424-BF53-100A0F78E464}" type="parTrans" cxnId="{79A1C662-967F-449E-A1DC-30980D4F6CE5}">
      <dgm:prSet/>
      <dgm:spPr/>
      <dgm:t>
        <a:bodyPr/>
        <a:lstStyle/>
        <a:p>
          <a:endParaRPr lang="lv-LV"/>
        </a:p>
      </dgm:t>
    </dgm:pt>
    <dgm:pt modelId="{85BD630C-43A7-44B4-AB15-07F40BCCA796}" type="sibTrans" cxnId="{79A1C662-967F-449E-A1DC-30980D4F6CE5}">
      <dgm:prSet/>
      <dgm:spPr/>
      <dgm:t>
        <a:bodyPr/>
        <a:lstStyle/>
        <a:p>
          <a:endParaRPr lang="lv-LV"/>
        </a:p>
      </dgm:t>
    </dgm:pt>
    <dgm:pt modelId="{BF05D89B-6685-4FF8-A217-EBD3B0C059BF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lv-LV" dirty="0">
            <a:solidFill>
              <a:schemeClr val="tx1"/>
            </a:solidFill>
          </a:endParaRPr>
        </a:p>
      </dgm:t>
    </dgm:pt>
    <dgm:pt modelId="{849E08F5-44A2-4B29-9E9A-628F54E31A64}" type="parTrans" cxnId="{BD67D75F-7437-47BC-9CB3-C0942955BD35}">
      <dgm:prSet/>
      <dgm:spPr/>
      <dgm:t>
        <a:bodyPr/>
        <a:lstStyle/>
        <a:p>
          <a:endParaRPr lang="lv-LV"/>
        </a:p>
      </dgm:t>
    </dgm:pt>
    <dgm:pt modelId="{5E152D14-B0A4-4F09-BB08-E99FB64B5586}" type="sibTrans" cxnId="{BD67D75F-7437-47BC-9CB3-C0942955BD35}">
      <dgm:prSet/>
      <dgm:spPr/>
      <dgm:t>
        <a:bodyPr/>
        <a:lstStyle/>
        <a:p>
          <a:endParaRPr lang="lv-LV"/>
        </a:p>
      </dgm:t>
    </dgm:pt>
    <dgm:pt modelId="{FC78C699-F556-4559-A72C-7BF8980B806F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lv-LV" dirty="0">
            <a:solidFill>
              <a:schemeClr val="tx1"/>
            </a:solidFill>
          </a:endParaRPr>
        </a:p>
      </dgm:t>
    </dgm:pt>
    <dgm:pt modelId="{02D0BE94-1866-4A16-97D9-57DAAE53C25A}" type="parTrans" cxnId="{D0DA5610-6DCC-40EE-9F4F-DD249C4BC608}">
      <dgm:prSet/>
      <dgm:spPr/>
      <dgm:t>
        <a:bodyPr/>
        <a:lstStyle/>
        <a:p>
          <a:endParaRPr lang="lv-LV"/>
        </a:p>
      </dgm:t>
    </dgm:pt>
    <dgm:pt modelId="{ABF1DC40-4B93-4931-9B57-42865EE2297D}" type="sibTrans" cxnId="{D0DA5610-6DCC-40EE-9F4F-DD249C4BC608}">
      <dgm:prSet/>
      <dgm:spPr/>
      <dgm:t>
        <a:bodyPr/>
        <a:lstStyle/>
        <a:p>
          <a:endParaRPr lang="lv-LV"/>
        </a:p>
      </dgm:t>
    </dgm:pt>
    <dgm:pt modelId="{0CC75338-41C1-4336-A515-17DDD09363F0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lv-LV" dirty="0">
            <a:solidFill>
              <a:schemeClr val="tx1"/>
            </a:solidFill>
          </a:endParaRPr>
        </a:p>
      </dgm:t>
    </dgm:pt>
    <dgm:pt modelId="{41C31ABF-B382-410A-ADC4-0B0C4A2A0A87}" type="parTrans" cxnId="{D2F3E0A6-7BD6-4CF8-93A5-9C98739DD236}">
      <dgm:prSet/>
      <dgm:spPr/>
      <dgm:t>
        <a:bodyPr/>
        <a:lstStyle/>
        <a:p>
          <a:endParaRPr lang="lv-LV"/>
        </a:p>
      </dgm:t>
    </dgm:pt>
    <dgm:pt modelId="{251641C7-C008-4E85-B596-A152103461B3}" type="sibTrans" cxnId="{D2F3E0A6-7BD6-4CF8-93A5-9C98739DD236}">
      <dgm:prSet/>
      <dgm:spPr/>
      <dgm:t>
        <a:bodyPr/>
        <a:lstStyle/>
        <a:p>
          <a:endParaRPr lang="lv-LV"/>
        </a:p>
      </dgm:t>
    </dgm:pt>
    <dgm:pt modelId="{FC2506B9-8470-4D2E-9BC0-644B4A9A514D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lv-LV" dirty="0" smtClean="0">
              <a:solidFill>
                <a:schemeClr val="tx1"/>
              </a:solidFill>
              <a:latin typeface="Arial Narrow" pitchFamily="34" charset="0"/>
            </a:rPr>
            <a:t>NS </a:t>
          </a:r>
          <a:r>
            <a:rPr lang="lv-LV" dirty="0" err="1" smtClean="0">
              <a:solidFill>
                <a:schemeClr val="tx1"/>
              </a:solidFill>
              <a:latin typeface="Arial Narrow" pitchFamily="34" charset="0"/>
            </a:rPr>
            <a:t>exchange</a:t>
          </a:r>
          <a:endParaRPr lang="lv-LV" dirty="0">
            <a:solidFill>
              <a:schemeClr val="tx1"/>
            </a:solidFill>
            <a:latin typeface="Arial Narrow" pitchFamily="34" charset="0"/>
          </a:endParaRPr>
        </a:p>
      </dgm:t>
    </dgm:pt>
    <dgm:pt modelId="{8EEDD664-3E58-482B-87A5-75EB61C5F9BC}" type="parTrans" cxnId="{15FA3BDD-B094-4017-A4E1-BD9746568C90}">
      <dgm:prSet/>
      <dgm:spPr/>
      <dgm:t>
        <a:bodyPr/>
        <a:lstStyle/>
        <a:p>
          <a:endParaRPr lang="lv-LV"/>
        </a:p>
      </dgm:t>
    </dgm:pt>
    <dgm:pt modelId="{4C349129-7813-4DB4-8B51-E4F9578394B5}" type="sibTrans" cxnId="{15FA3BDD-B094-4017-A4E1-BD9746568C90}">
      <dgm:prSet/>
      <dgm:spPr/>
      <dgm:t>
        <a:bodyPr/>
        <a:lstStyle/>
        <a:p>
          <a:endParaRPr lang="lv-LV"/>
        </a:p>
      </dgm:t>
    </dgm:pt>
    <dgm:pt modelId="{4C8109AB-E01E-4DB4-880E-C7A2F689B967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lv-LV" dirty="0" err="1" smtClean="0">
              <a:solidFill>
                <a:schemeClr val="tx1"/>
              </a:solidFill>
              <a:latin typeface="Arial Narrow" panose="020B0606020202030204" pitchFamily="34" charset="0"/>
            </a:rPr>
            <a:t>Condoms</a:t>
          </a:r>
          <a:r>
            <a:rPr lang="lv-LV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endParaRPr lang="lv-LV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00D55F-7604-4B22-8628-47181049165C}" type="parTrans" cxnId="{D242E9AF-195A-4EF0-9E94-A4E559F6FE7E}">
      <dgm:prSet/>
      <dgm:spPr/>
      <dgm:t>
        <a:bodyPr/>
        <a:lstStyle/>
        <a:p>
          <a:endParaRPr lang="lv-LV"/>
        </a:p>
      </dgm:t>
    </dgm:pt>
    <dgm:pt modelId="{6013A7B5-6AB4-4DF7-9C41-64EC099DFAD5}" type="sibTrans" cxnId="{D242E9AF-195A-4EF0-9E94-A4E559F6FE7E}">
      <dgm:prSet/>
      <dgm:spPr/>
      <dgm:t>
        <a:bodyPr/>
        <a:lstStyle/>
        <a:p>
          <a:endParaRPr lang="lv-LV"/>
        </a:p>
      </dgm:t>
    </dgm:pt>
    <dgm:pt modelId="{13496A08-DB78-4E7F-B704-9D0AF7DA496A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lv-LV" smtClean="0">
              <a:solidFill>
                <a:schemeClr val="tx1"/>
              </a:solidFill>
              <a:latin typeface="Arial Narrow" panose="020B0606020202030204" pitchFamily="34" charset="0"/>
            </a:rPr>
            <a:t>Outreach </a:t>
          </a:r>
          <a:r>
            <a:rPr lang="lv-LV" dirty="0" err="1" smtClean="0">
              <a:solidFill>
                <a:schemeClr val="tx1"/>
              </a:solidFill>
              <a:latin typeface="Arial Narrow" panose="020B0606020202030204" pitchFamily="34" charset="0"/>
            </a:rPr>
            <a:t>workers</a:t>
          </a:r>
          <a:endParaRPr lang="lv-LV"/>
        </a:p>
      </dgm:t>
    </dgm:pt>
    <dgm:pt modelId="{6F2A3097-F401-426D-A830-306767ABED07}" type="parTrans" cxnId="{32931372-A12F-4AFF-88A9-45E211B8A2E9}">
      <dgm:prSet/>
      <dgm:spPr/>
      <dgm:t>
        <a:bodyPr/>
        <a:lstStyle/>
        <a:p>
          <a:endParaRPr lang="lv-LV"/>
        </a:p>
      </dgm:t>
    </dgm:pt>
    <dgm:pt modelId="{617EE878-3917-4AD8-805F-2DF107FACBF6}" type="sibTrans" cxnId="{32931372-A12F-4AFF-88A9-45E211B8A2E9}">
      <dgm:prSet/>
      <dgm:spPr/>
      <dgm:t>
        <a:bodyPr/>
        <a:lstStyle/>
        <a:p>
          <a:endParaRPr lang="lv-LV"/>
        </a:p>
      </dgm:t>
    </dgm:pt>
    <dgm:pt modelId="{B1F7E920-8FE9-46BD-90A5-E9E1E8981AB9}" type="pres">
      <dgm:prSet presAssocID="{9FEB5B01-331D-4057-9143-C3591A1EBC5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lv-LV"/>
        </a:p>
      </dgm:t>
    </dgm:pt>
    <dgm:pt modelId="{3801BFF5-F013-4D45-82BC-FBC70C232C9D}" type="pres">
      <dgm:prSet presAssocID="{82AD05CD-1AAA-4E1A-9C2C-D58BCDD5A11B}" presName="compositeNode" presStyleCnt="0">
        <dgm:presLayoutVars>
          <dgm:bulletEnabled val="1"/>
        </dgm:presLayoutVars>
      </dgm:prSet>
      <dgm:spPr/>
    </dgm:pt>
    <dgm:pt modelId="{8929D49A-7AA3-46D4-8C84-167833709F55}" type="pres">
      <dgm:prSet presAssocID="{82AD05CD-1AAA-4E1A-9C2C-D58BCDD5A11B}" presName="image" presStyleLbl="fgImgPlace1" presStyleIdx="0" presStyleCnt="3"/>
      <dgm:spPr/>
    </dgm:pt>
    <dgm:pt modelId="{B379AD83-B5DD-4627-9836-BB8D782BA463}" type="pres">
      <dgm:prSet presAssocID="{82AD05CD-1AAA-4E1A-9C2C-D58BCDD5A11B}" presName="childNode" presStyleLbl="node1" presStyleIdx="0" presStyleCnt="3" custScaleX="109280" custScaleY="110658" custLinFactNeighborX="3780" custLinFactNeighborY="-231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3C635523-03C6-4207-8F48-207B419A2598}" type="pres">
      <dgm:prSet presAssocID="{82AD05CD-1AAA-4E1A-9C2C-D58BCDD5A11B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F862105E-9CEF-4A80-8624-169F6CB33B64}" type="pres">
      <dgm:prSet presAssocID="{F80B90D4-C1A7-4080-82FD-42737FD80DC3}" presName="sibTrans" presStyleCnt="0"/>
      <dgm:spPr/>
    </dgm:pt>
    <dgm:pt modelId="{1FCC897C-B7CC-407C-B989-2FAB4F4D49C0}" type="pres">
      <dgm:prSet presAssocID="{7F58F10C-55A0-40CC-8EF4-538181745844}" presName="compositeNode" presStyleCnt="0">
        <dgm:presLayoutVars>
          <dgm:bulletEnabled val="1"/>
        </dgm:presLayoutVars>
      </dgm:prSet>
      <dgm:spPr/>
    </dgm:pt>
    <dgm:pt modelId="{03D55577-C272-4150-A180-55CBE3C8E665}" type="pres">
      <dgm:prSet presAssocID="{7F58F10C-55A0-40CC-8EF4-538181745844}" presName="image" presStyleLbl="fgImgPlace1" presStyleIdx="1" presStyleCnt="3" custLinFactNeighborX="-1051" custLinFactNeighborY="1294"/>
      <dgm:spPr/>
    </dgm:pt>
    <dgm:pt modelId="{C6FDCE4C-8BF4-438C-B711-83530850C461}" type="pres">
      <dgm:prSet presAssocID="{7F58F10C-55A0-40CC-8EF4-538181745844}" presName="childNode" presStyleLbl="node1" presStyleIdx="1" presStyleCnt="3" custScaleY="11030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AA1872C-7C64-44A7-8925-DE64D0B62B2C}" type="pres">
      <dgm:prSet presAssocID="{7F58F10C-55A0-40CC-8EF4-538181745844}" presName="parentNode" presStyleLbl="revTx" presStyleIdx="1" presStyleCnt="3" custScaleY="97151" custLinFactNeighborX="-12262" custLinFactNeighborY="5212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CD6A3C5-5556-44A9-BDC2-878333CD2C36}" type="pres">
      <dgm:prSet presAssocID="{ADE07B1E-36F2-43DC-969C-D437B67494CB}" presName="sibTrans" presStyleCnt="0"/>
      <dgm:spPr/>
    </dgm:pt>
    <dgm:pt modelId="{E94D1B77-E0FC-4493-9ABD-B7865AB48F73}" type="pres">
      <dgm:prSet presAssocID="{50B2F29D-C67D-459C-B02B-D97170B128A9}" presName="compositeNode" presStyleCnt="0">
        <dgm:presLayoutVars>
          <dgm:bulletEnabled val="1"/>
        </dgm:presLayoutVars>
      </dgm:prSet>
      <dgm:spPr/>
    </dgm:pt>
    <dgm:pt modelId="{23173A7A-069F-401E-9D9D-7BD6016548C3}" type="pres">
      <dgm:prSet presAssocID="{50B2F29D-C67D-459C-B02B-D97170B128A9}" presName="image" presStyleLbl="fgImgPlace1" presStyleIdx="2" presStyleCnt="3" custLinFactNeighborX="12271" custLinFactNeighborY="20601"/>
      <dgm:spPr/>
      <dgm:t>
        <a:bodyPr/>
        <a:lstStyle/>
        <a:p>
          <a:endParaRPr lang="lv-LV"/>
        </a:p>
      </dgm:t>
    </dgm:pt>
    <dgm:pt modelId="{F7A79FC1-347B-47D4-8D96-62D84DBEC213}" type="pres">
      <dgm:prSet presAssocID="{50B2F29D-C67D-459C-B02B-D97170B128A9}" presName="childNode" presStyleLbl="node1" presStyleIdx="2" presStyleCnt="3" custScaleY="110302" custLinFactNeighborX="-950" custLinFactNeighborY="52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46FEC1DB-01CF-4A1F-93D2-AA332C79B3B9}" type="pres">
      <dgm:prSet presAssocID="{50B2F29D-C67D-459C-B02B-D97170B128A9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8D6ED822-93C8-4028-8EC8-B1AEBFE967C7}" srcId="{82AD05CD-1AAA-4E1A-9C2C-D58BCDD5A11B}" destId="{6E76E476-E4F0-4147-936D-F1F1B9EF0FCA}" srcOrd="5" destOrd="0" parTransId="{9912127B-C5CB-462E-8946-0C1900CC6234}" sibTransId="{8D2F77B3-3FE2-43F1-B865-E98EBB69698B}"/>
    <dgm:cxn modelId="{A456079A-2AB7-4299-9B49-CDC05117EB64}" type="presOf" srcId="{4A4E7D30-B824-4C60-A892-C2C8C6A1EE80}" destId="{C6FDCE4C-8BF4-438C-B711-83530850C461}" srcOrd="0" destOrd="4" presId="urn:microsoft.com/office/officeart/2005/8/layout/hList2#2"/>
    <dgm:cxn modelId="{665100FD-1DA2-4C74-9A43-54CED1D6A696}" type="presOf" srcId="{692D2889-9D15-4E08-AE10-CDEF33541699}" destId="{C6FDCE4C-8BF4-438C-B711-83530850C461}" srcOrd="0" destOrd="6" presId="urn:microsoft.com/office/officeart/2005/8/layout/hList2#2"/>
    <dgm:cxn modelId="{D242E9AF-195A-4EF0-9E94-A4E559F6FE7E}" srcId="{50B2F29D-C67D-459C-B02B-D97170B128A9}" destId="{4C8109AB-E01E-4DB4-880E-C7A2F689B967}" srcOrd="3" destOrd="0" parTransId="{FF00D55F-7604-4B22-8628-47181049165C}" sibTransId="{6013A7B5-6AB4-4DF7-9C41-64EC099DFAD5}"/>
    <dgm:cxn modelId="{B6148637-E0DD-4BD3-870A-C22FB10F0FF0}" type="presOf" srcId="{9FEB5B01-331D-4057-9143-C3591A1EBC56}" destId="{B1F7E920-8FE9-46BD-90A5-E9E1E8981AB9}" srcOrd="0" destOrd="0" presId="urn:microsoft.com/office/officeart/2005/8/layout/hList2#2"/>
    <dgm:cxn modelId="{7C06160F-36FE-4A3E-8156-7C50C38BE5D8}" type="presOf" srcId="{7F58F10C-55A0-40CC-8EF4-538181745844}" destId="{EAA1872C-7C64-44A7-8925-DE64D0B62B2C}" srcOrd="0" destOrd="0" presId="urn:microsoft.com/office/officeart/2005/8/layout/hList2#2"/>
    <dgm:cxn modelId="{B63AD169-BCC7-45B1-B7F1-3C4AB0079ACE}" type="presOf" srcId="{FC2506B9-8470-4D2E-9BC0-644B4A9A514D}" destId="{B379AD83-B5DD-4627-9836-BB8D782BA463}" srcOrd="0" destOrd="1" presId="urn:microsoft.com/office/officeart/2005/8/layout/hList2#2"/>
    <dgm:cxn modelId="{70C59769-A794-4A16-B3C2-04F739FC59F4}" srcId="{50B2F29D-C67D-459C-B02B-D97170B128A9}" destId="{02742731-2661-49AA-B4C7-03ABCF5756F6}" srcOrd="5" destOrd="0" parTransId="{724BD8EA-1B5E-4EA0-A125-34E378390528}" sibTransId="{9966BC9B-21B9-46A6-AF3F-C705D687F21C}"/>
    <dgm:cxn modelId="{26EF8A21-FC35-4BC9-AB81-A59EA5C48EF0}" type="presOf" srcId="{13496A08-DB78-4E7F-B704-9D0AF7DA496A}" destId="{F7A79FC1-347B-47D4-8D96-62D84DBEC213}" srcOrd="0" destOrd="4" presId="urn:microsoft.com/office/officeart/2005/8/layout/hList2#2"/>
    <dgm:cxn modelId="{1F5DEFD4-D49A-462B-8D25-651808A02D98}" srcId="{7F58F10C-55A0-40CC-8EF4-538181745844}" destId="{88EEDA92-4534-4F34-A933-F549E233E835}" srcOrd="2" destOrd="0" parTransId="{A539AE8E-FCF8-4931-8BAA-7CC375541C59}" sibTransId="{F821A3CA-5FB5-49AB-B42E-1AD0B66D4F4D}"/>
    <dgm:cxn modelId="{DB636768-9A6E-4B3D-BF46-FA3332FC3D2E}" type="presOf" srcId="{4D7A8D8D-73D7-46DB-B6C5-E899131279EC}" destId="{B379AD83-B5DD-4627-9836-BB8D782BA463}" srcOrd="0" destOrd="9" presId="urn:microsoft.com/office/officeart/2005/8/layout/hList2#2"/>
    <dgm:cxn modelId="{FDB3644E-0440-473D-BE53-7D852B2EC9B4}" type="presOf" srcId="{97E7AF84-78DA-449E-86B6-D4608520CE70}" destId="{B379AD83-B5DD-4627-9836-BB8D782BA463}" srcOrd="0" destOrd="6" presId="urn:microsoft.com/office/officeart/2005/8/layout/hList2#2"/>
    <dgm:cxn modelId="{79A1C662-967F-449E-A1DC-30980D4F6CE5}" srcId="{7F58F10C-55A0-40CC-8EF4-538181745844}" destId="{90457C17-8AE9-4A15-9EFB-7541B7989799}" srcOrd="1" destOrd="0" parTransId="{CE904987-0460-4424-BF53-100A0F78E464}" sibTransId="{85BD630C-43A7-44B4-AB15-07F40BCCA796}"/>
    <dgm:cxn modelId="{7323CE67-6FA0-4B11-BDD0-043EA5A4E258}" type="presOf" srcId="{6E76E476-E4F0-4147-936D-F1F1B9EF0FCA}" destId="{B379AD83-B5DD-4627-9836-BB8D782BA463}" srcOrd="0" destOrd="5" presId="urn:microsoft.com/office/officeart/2005/8/layout/hList2#2"/>
    <dgm:cxn modelId="{D486CF84-9353-41AF-A98E-711AFFC7673D}" srcId="{82AD05CD-1AAA-4E1A-9C2C-D58BCDD5A11B}" destId="{97E7AF84-78DA-449E-86B6-D4608520CE70}" srcOrd="6" destOrd="0" parTransId="{8C369F91-05B6-4A15-BDF4-C0DCA5DF5C46}" sibTransId="{EAB5259C-618E-4FAF-9B6E-8980F4A27518}"/>
    <dgm:cxn modelId="{A35A0275-4566-44C1-BD22-91A8767F7581}" srcId="{82AD05CD-1AAA-4E1A-9C2C-D58BCDD5A11B}" destId="{7CA68C03-B53B-4E16-A14E-35547A69F4D1}" srcOrd="2" destOrd="0" parTransId="{B2A9F899-6860-4EF7-AD3E-D3BFFD65C82B}" sibTransId="{7475407B-5EBB-4F5B-9D2A-F63346C822F1}"/>
    <dgm:cxn modelId="{A903A6CE-25EE-4760-B946-220FAA4D6FEE}" srcId="{82AD05CD-1AAA-4E1A-9C2C-D58BCDD5A11B}" destId="{4D7A8D8D-73D7-46DB-B6C5-E899131279EC}" srcOrd="9" destOrd="0" parTransId="{92F66931-268F-4D5F-9AEC-8E332BC373DA}" sibTransId="{AE7AE416-F3BA-42D9-B2D0-DB5BCEF2068E}"/>
    <dgm:cxn modelId="{69C51519-8536-41D9-A7B9-F897326C9DD3}" srcId="{82AD05CD-1AAA-4E1A-9C2C-D58BCDD5A11B}" destId="{EAE48EFF-9840-48CA-949A-3D90F57BC8B6}" srcOrd="8" destOrd="0" parTransId="{4F977FB9-0054-46C5-98DC-900382EB5441}" sibTransId="{3C02B2DD-C08D-49A1-BA6A-3BA57C7F1A4F}"/>
    <dgm:cxn modelId="{D2F3E0A6-7BD6-4CF8-93A5-9C98739DD236}" srcId="{7F58F10C-55A0-40CC-8EF4-538181745844}" destId="{0CC75338-41C1-4336-A515-17DDD09363F0}" srcOrd="0" destOrd="0" parTransId="{41C31ABF-B382-410A-ADC4-0B0C4A2A0A87}" sibTransId="{251641C7-C008-4E85-B596-A152103461B3}"/>
    <dgm:cxn modelId="{7CC12424-9DC8-49D5-BC84-027583213A4E}" type="presOf" srcId="{50B2F29D-C67D-459C-B02B-D97170B128A9}" destId="{46FEC1DB-01CF-4A1F-93D2-AA332C79B3B9}" srcOrd="0" destOrd="0" presId="urn:microsoft.com/office/officeart/2005/8/layout/hList2#2"/>
    <dgm:cxn modelId="{C7DDDEB2-5C83-4A73-9994-D51C2A377860}" type="presOf" srcId="{02742731-2661-49AA-B4C7-03ABCF5756F6}" destId="{F7A79FC1-347B-47D4-8D96-62D84DBEC213}" srcOrd="0" destOrd="5" presId="urn:microsoft.com/office/officeart/2005/8/layout/hList2#2"/>
    <dgm:cxn modelId="{D0DA5610-6DCC-40EE-9F4F-DD249C4BC608}" srcId="{50B2F29D-C67D-459C-B02B-D97170B128A9}" destId="{FC78C699-F556-4559-A72C-7BF8980B806F}" srcOrd="0" destOrd="0" parTransId="{02D0BE94-1866-4A16-97D9-57DAAE53C25A}" sibTransId="{ABF1DC40-4B93-4931-9B57-42865EE2297D}"/>
    <dgm:cxn modelId="{9DD5098F-9283-46E5-AFCA-899C70C7E4E2}" srcId="{82AD05CD-1AAA-4E1A-9C2C-D58BCDD5A11B}" destId="{1DD491CB-EF5F-43B7-919C-40DFEB244ED1}" srcOrd="3" destOrd="0" parTransId="{4C2685AE-2319-4A65-8097-23B4A337872B}" sibTransId="{8F781F8D-0C6D-40A1-A9AA-423B4CDC6C6D}"/>
    <dgm:cxn modelId="{15FA3BDD-B094-4017-A4E1-BD9746568C90}" srcId="{82AD05CD-1AAA-4E1A-9C2C-D58BCDD5A11B}" destId="{FC2506B9-8470-4D2E-9BC0-644B4A9A514D}" srcOrd="1" destOrd="0" parTransId="{8EEDD664-3E58-482B-87A5-75EB61C5F9BC}" sibTransId="{4C349129-7813-4DB4-8B51-E4F9578394B5}"/>
    <dgm:cxn modelId="{AA6165B8-E61A-484C-9B09-471CF88F9235}" srcId="{82AD05CD-1AAA-4E1A-9C2C-D58BCDD5A11B}" destId="{3051ABA5-60F7-4DDB-B538-93C9B10592D4}" srcOrd="7" destOrd="0" parTransId="{0AEE0853-CBA1-4051-93E8-7ADB61160B8D}" sibTransId="{9E37E4C0-3946-4959-9B28-97680F027566}"/>
    <dgm:cxn modelId="{C84EB22B-6211-41D0-83E7-2BF9F19256E1}" type="presOf" srcId="{1DD491CB-EF5F-43B7-919C-40DFEB244ED1}" destId="{B379AD83-B5DD-4627-9836-BB8D782BA463}" srcOrd="0" destOrd="3" presId="urn:microsoft.com/office/officeart/2005/8/layout/hList2#2"/>
    <dgm:cxn modelId="{5D408AD4-D353-4143-B765-E2AAB01DBB5B}" type="presOf" srcId="{90457C17-8AE9-4A15-9EFB-7541B7989799}" destId="{C6FDCE4C-8BF4-438C-B711-83530850C461}" srcOrd="0" destOrd="1" presId="urn:microsoft.com/office/officeart/2005/8/layout/hList2#2"/>
    <dgm:cxn modelId="{D3E1C192-68AD-49CC-8003-14BF66A2A865}" srcId="{7F58F10C-55A0-40CC-8EF4-538181745844}" destId="{4A4E7D30-B824-4C60-A892-C2C8C6A1EE80}" srcOrd="4" destOrd="0" parTransId="{29275DC5-9329-46A3-8B75-9EACD657EED0}" sibTransId="{F035288A-8FCF-4041-8FDE-E495ABDCEB8C}"/>
    <dgm:cxn modelId="{20CD13C0-1E38-4312-A6A7-02A9D98562A6}" srcId="{9FEB5B01-331D-4057-9143-C3591A1EBC56}" destId="{50B2F29D-C67D-459C-B02B-D97170B128A9}" srcOrd="2" destOrd="0" parTransId="{9B4D4509-EB1C-4FEA-AF33-BC6FCB04FDA6}" sibTransId="{96EB46E4-F41F-4E38-9B51-A55048463F12}"/>
    <dgm:cxn modelId="{A8BF46EC-575F-4E0D-91AB-E0955E0210B6}" type="presOf" srcId="{4C8109AB-E01E-4DB4-880E-C7A2F689B967}" destId="{F7A79FC1-347B-47D4-8D96-62D84DBEC213}" srcOrd="0" destOrd="3" presId="urn:microsoft.com/office/officeart/2005/8/layout/hList2#2"/>
    <dgm:cxn modelId="{17BF9580-A064-46B3-A7D2-6D6C31C7A6C7}" type="presOf" srcId="{7CA68C03-B53B-4E16-A14E-35547A69F4D1}" destId="{B379AD83-B5DD-4627-9836-BB8D782BA463}" srcOrd="0" destOrd="2" presId="urn:microsoft.com/office/officeart/2005/8/layout/hList2#2"/>
    <dgm:cxn modelId="{BB7C2DAE-A087-4457-AEA5-ADB497AA680D}" srcId="{9FEB5B01-331D-4057-9143-C3591A1EBC56}" destId="{82AD05CD-1AAA-4E1A-9C2C-D58BCDD5A11B}" srcOrd="0" destOrd="0" parTransId="{747D3255-F10D-480D-B2FE-8295E0C9F422}" sibTransId="{F80B90D4-C1A7-4080-82FD-42737FD80DC3}"/>
    <dgm:cxn modelId="{EBC11283-0393-44DC-A1AD-A2A88FC6F3CE}" srcId="{7F58F10C-55A0-40CC-8EF4-538181745844}" destId="{1656D74C-9F30-43C5-A941-E386F58A648C}" srcOrd="3" destOrd="0" parTransId="{CBA65848-81B8-48F2-9ABB-23BDD2196566}" sibTransId="{AB762DFF-5984-4993-85BE-C25BB3BCF949}"/>
    <dgm:cxn modelId="{BD67D75F-7437-47BC-9CB3-C0942955BD35}" srcId="{50B2F29D-C67D-459C-B02B-D97170B128A9}" destId="{BF05D89B-6685-4FF8-A217-EBD3B0C059BF}" srcOrd="1" destOrd="0" parTransId="{849E08F5-44A2-4B29-9E9A-628F54E31A64}" sibTransId="{5E152D14-B0A4-4F09-BB08-E99FB64B5586}"/>
    <dgm:cxn modelId="{A9A5822A-6251-4794-8DC9-519D7A9AA1CA}" type="presOf" srcId="{0CC75338-41C1-4336-A515-17DDD09363F0}" destId="{C6FDCE4C-8BF4-438C-B711-83530850C461}" srcOrd="0" destOrd="0" presId="urn:microsoft.com/office/officeart/2005/8/layout/hList2#2"/>
    <dgm:cxn modelId="{AB67F8E3-27F3-4F55-BCD1-D668B9D57260}" type="presOf" srcId="{DDB818BE-90FF-4FD7-B1E6-85711A9FE2AC}" destId="{B379AD83-B5DD-4627-9836-BB8D782BA463}" srcOrd="0" destOrd="4" presId="urn:microsoft.com/office/officeart/2005/8/layout/hList2#2"/>
    <dgm:cxn modelId="{1FAE4760-A977-4C10-8F20-D6494DCE4DAB}" srcId="{82AD05CD-1AAA-4E1A-9C2C-D58BCDD5A11B}" destId="{257CEECA-3505-4AC0-ACC8-2725BC7FDAF6}" srcOrd="0" destOrd="0" parTransId="{376EB9F2-5E7F-4CE0-AA0B-EC4E2A78A829}" sibTransId="{C818F51B-8490-4CF6-B8DA-0E6130D8A4A3}"/>
    <dgm:cxn modelId="{AD0DE9DE-5C17-4767-B6E1-0B290CD1040C}" type="presOf" srcId="{257CEECA-3505-4AC0-ACC8-2725BC7FDAF6}" destId="{B379AD83-B5DD-4627-9836-BB8D782BA463}" srcOrd="0" destOrd="0" presId="urn:microsoft.com/office/officeart/2005/8/layout/hList2#2"/>
    <dgm:cxn modelId="{4CE41727-2700-496D-B114-95415BD61D85}" srcId="{50B2F29D-C67D-459C-B02B-D97170B128A9}" destId="{EF63B92E-97AE-43D3-9C51-29171E83EFEA}" srcOrd="2" destOrd="0" parTransId="{9656ED35-7590-4D00-AFD8-C9B453F8A0A2}" sibTransId="{BFFA32DA-D78B-46D6-8AF2-E317529266CB}"/>
    <dgm:cxn modelId="{43B6C104-4C04-4C5E-9D02-B8AAEDEA683D}" type="presOf" srcId="{3051ABA5-60F7-4DDB-B538-93C9B10592D4}" destId="{B379AD83-B5DD-4627-9836-BB8D782BA463}" srcOrd="0" destOrd="7" presId="urn:microsoft.com/office/officeart/2005/8/layout/hList2#2"/>
    <dgm:cxn modelId="{9F6CC343-F40F-4EFD-B2B7-99B0B9730477}" srcId="{9FEB5B01-331D-4057-9143-C3591A1EBC56}" destId="{7F58F10C-55A0-40CC-8EF4-538181745844}" srcOrd="1" destOrd="0" parTransId="{6149A5E2-4148-45BF-83BD-429BBB84F1DC}" sibTransId="{ADE07B1E-36F2-43DC-969C-D437B67494CB}"/>
    <dgm:cxn modelId="{E24B60D3-1A68-4B7F-8353-BCEC405423FB}" type="presOf" srcId="{1656D74C-9F30-43C5-A941-E386F58A648C}" destId="{C6FDCE4C-8BF4-438C-B711-83530850C461}" srcOrd="0" destOrd="3" presId="urn:microsoft.com/office/officeart/2005/8/layout/hList2#2"/>
    <dgm:cxn modelId="{C7E6970A-6E75-4DED-B5FE-892E343615D5}" type="presOf" srcId="{EF63B92E-97AE-43D3-9C51-29171E83EFEA}" destId="{F7A79FC1-347B-47D4-8D96-62D84DBEC213}" srcOrd="0" destOrd="2" presId="urn:microsoft.com/office/officeart/2005/8/layout/hList2#2"/>
    <dgm:cxn modelId="{32931372-A12F-4AFF-88A9-45E211B8A2E9}" srcId="{50B2F29D-C67D-459C-B02B-D97170B128A9}" destId="{13496A08-DB78-4E7F-B704-9D0AF7DA496A}" srcOrd="4" destOrd="0" parTransId="{6F2A3097-F401-426D-A830-306767ABED07}" sibTransId="{617EE878-3917-4AD8-805F-2DF107FACBF6}"/>
    <dgm:cxn modelId="{90A0BFB9-E763-49CB-813E-BDC6B66B16D0}" srcId="{82AD05CD-1AAA-4E1A-9C2C-D58BCDD5A11B}" destId="{DDB818BE-90FF-4FD7-B1E6-85711A9FE2AC}" srcOrd="4" destOrd="0" parTransId="{0DA78E84-BDD0-4740-B25A-7B004B39FB8C}" sibTransId="{3D7C4C31-D9EB-4D29-A281-1C9385B9DD85}"/>
    <dgm:cxn modelId="{1DC238B3-4C8A-4D20-87F0-D2C3D3C5A9F2}" type="presOf" srcId="{82AD05CD-1AAA-4E1A-9C2C-D58BCDD5A11B}" destId="{3C635523-03C6-4207-8F48-207B419A2598}" srcOrd="0" destOrd="0" presId="urn:microsoft.com/office/officeart/2005/8/layout/hList2#2"/>
    <dgm:cxn modelId="{ABA51A9B-DD67-4499-9671-DB95D15CD4DF}" srcId="{7F58F10C-55A0-40CC-8EF4-538181745844}" destId="{E48E7BB9-4B64-4D5A-AA44-795E93D6144B}" srcOrd="5" destOrd="0" parTransId="{E599D476-7CA4-40DA-8E53-9C4482A2B590}" sibTransId="{52030852-A6E7-47AA-BBB3-072BF76E87A7}"/>
    <dgm:cxn modelId="{6C05C5A4-3825-480C-A74E-047B5C5C3395}" srcId="{7F58F10C-55A0-40CC-8EF4-538181745844}" destId="{692D2889-9D15-4E08-AE10-CDEF33541699}" srcOrd="6" destOrd="0" parTransId="{B6656D8F-39CC-49CC-91E9-CC857B5082C8}" sibTransId="{3429B87E-0683-43A6-8B85-3123F13FA689}"/>
    <dgm:cxn modelId="{AB867A5E-1A1B-4269-9EBC-4F84962FD8A6}" type="presOf" srcId="{88EEDA92-4534-4F34-A933-F549E233E835}" destId="{C6FDCE4C-8BF4-438C-B711-83530850C461}" srcOrd="0" destOrd="2" presId="urn:microsoft.com/office/officeart/2005/8/layout/hList2#2"/>
    <dgm:cxn modelId="{17B012C8-165D-4D7E-9A22-4A4A438E92B8}" type="presOf" srcId="{E48E7BB9-4B64-4D5A-AA44-795E93D6144B}" destId="{C6FDCE4C-8BF4-438C-B711-83530850C461}" srcOrd="0" destOrd="5" presId="urn:microsoft.com/office/officeart/2005/8/layout/hList2#2"/>
    <dgm:cxn modelId="{F4C508D2-75A5-48E5-8616-AC4B208C9441}" type="presOf" srcId="{FC78C699-F556-4559-A72C-7BF8980B806F}" destId="{F7A79FC1-347B-47D4-8D96-62D84DBEC213}" srcOrd="0" destOrd="0" presId="urn:microsoft.com/office/officeart/2005/8/layout/hList2#2"/>
    <dgm:cxn modelId="{07227D9B-D970-4D2F-959B-344EB3EF5793}" type="presOf" srcId="{EAE48EFF-9840-48CA-949A-3D90F57BC8B6}" destId="{B379AD83-B5DD-4627-9836-BB8D782BA463}" srcOrd="0" destOrd="8" presId="urn:microsoft.com/office/officeart/2005/8/layout/hList2#2"/>
    <dgm:cxn modelId="{171D29A8-2ADB-4932-A90B-67E67B33BA7E}" type="presOf" srcId="{BF05D89B-6685-4FF8-A217-EBD3B0C059BF}" destId="{F7A79FC1-347B-47D4-8D96-62D84DBEC213}" srcOrd="0" destOrd="1" presId="urn:microsoft.com/office/officeart/2005/8/layout/hList2#2"/>
    <dgm:cxn modelId="{B6A8CA4D-09D1-40C3-A986-7A06C1B77739}" type="presParOf" srcId="{B1F7E920-8FE9-46BD-90A5-E9E1E8981AB9}" destId="{3801BFF5-F013-4D45-82BC-FBC70C232C9D}" srcOrd="0" destOrd="0" presId="urn:microsoft.com/office/officeart/2005/8/layout/hList2#2"/>
    <dgm:cxn modelId="{52EEAEE9-0BBE-4356-8875-7489D5FB0DFA}" type="presParOf" srcId="{3801BFF5-F013-4D45-82BC-FBC70C232C9D}" destId="{8929D49A-7AA3-46D4-8C84-167833709F55}" srcOrd="0" destOrd="0" presId="urn:microsoft.com/office/officeart/2005/8/layout/hList2#2"/>
    <dgm:cxn modelId="{BD7B2944-97FF-4E17-AE00-8271BEC68FF1}" type="presParOf" srcId="{3801BFF5-F013-4D45-82BC-FBC70C232C9D}" destId="{B379AD83-B5DD-4627-9836-BB8D782BA463}" srcOrd="1" destOrd="0" presId="urn:microsoft.com/office/officeart/2005/8/layout/hList2#2"/>
    <dgm:cxn modelId="{B158C888-E5A4-4B2E-BD4A-867DF296910E}" type="presParOf" srcId="{3801BFF5-F013-4D45-82BC-FBC70C232C9D}" destId="{3C635523-03C6-4207-8F48-207B419A2598}" srcOrd="2" destOrd="0" presId="urn:microsoft.com/office/officeart/2005/8/layout/hList2#2"/>
    <dgm:cxn modelId="{13DD3D1A-25CB-481F-8983-0A976582739A}" type="presParOf" srcId="{B1F7E920-8FE9-46BD-90A5-E9E1E8981AB9}" destId="{F862105E-9CEF-4A80-8624-169F6CB33B64}" srcOrd="1" destOrd="0" presId="urn:microsoft.com/office/officeart/2005/8/layout/hList2#2"/>
    <dgm:cxn modelId="{5B1334BB-55F2-4125-AB0F-C1AD122B4796}" type="presParOf" srcId="{B1F7E920-8FE9-46BD-90A5-E9E1E8981AB9}" destId="{1FCC897C-B7CC-407C-B989-2FAB4F4D49C0}" srcOrd="2" destOrd="0" presId="urn:microsoft.com/office/officeart/2005/8/layout/hList2#2"/>
    <dgm:cxn modelId="{4E43DBB2-7A77-4882-8FE1-2AF592E5253A}" type="presParOf" srcId="{1FCC897C-B7CC-407C-B989-2FAB4F4D49C0}" destId="{03D55577-C272-4150-A180-55CBE3C8E665}" srcOrd="0" destOrd="0" presId="urn:microsoft.com/office/officeart/2005/8/layout/hList2#2"/>
    <dgm:cxn modelId="{17FEF1FC-C833-4CDB-9E87-37F89CB44E9A}" type="presParOf" srcId="{1FCC897C-B7CC-407C-B989-2FAB4F4D49C0}" destId="{C6FDCE4C-8BF4-438C-B711-83530850C461}" srcOrd="1" destOrd="0" presId="urn:microsoft.com/office/officeart/2005/8/layout/hList2#2"/>
    <dgm:cxn modelId="{957C73C5-41D4-4804-BC51-85619F566838}" type="presParOf" srcId="{1FCC897C-B7CC-407C-B989-2FAB4F4D49C0}" destId="{EAA1872C-7C64-44A7-8925-DE64D0B62B2C}" srcOrd="2" destOrd="0" presId="urn:microsoft.com/office/officeart/2005/8/layout/hList2#2"/>
    <dgm:cxn modelId="{39E4F90C-6D34-4D9B-B447-FD172F78FA19}" type="presParOf" srcId="{B1F7E920-8FE9-46BD-90A5-E9E1E8981AB9}" destId="{2CD6A3C5-5556-44A9-BDC2-878333CD2C36}" srcOrd="3" destOrd="0" presId="urn:microsoft.com/office/officeart/2005/8/layout/hList2#2"/>
    <dgm:cxn modelId="{6FC4B0E2-88B2-42F4-8B79-E51205916B10}" type="presParOf" srcId="{B1F7E920-8FE9-46BD-90A5-E9E1E8981AB9}" destId="{E94D1B77-E0FC-4493-9ABD-B7865AB48F73}" srcOrd="4" destOrd="0" presId="urn:microsoft.com/office/officeart/2005/8/layout/hList2#2"/>
    <dgm:cxn modelId="{51F5CA68-9007-485D-BA4D-8B069EDE7DD5}" type="presParOf" srcId="{E94D1B77-E0FC-4493-9ABD-B7865AB48F73}" destId="{23173A7A-069F-401E-9D9D-7BD6016548C3}" srcOrd="0" destOrd="0" presId="urn:microsoft.com/office/officeart/2005/8/layout/hList2#2"/>
    <dgm:cxn modelId="{816B0724-492D-48D6-ABA3-5E900233BDAF}" type="presParOf" srcId="{E94D1B77-E0FC-4493-9ABD-B7865AB48F73}" destId="{F7A79FC1-347B-47D4-8D96-62D84DBEC213}" srcOrd="1" destOrd="0" presId="urn:microsoft.com/office/officeart/2005/8/layout/hList2#2"/>
    <dgm:cxn modelId="{8283AFD5-F3DB-44C3-AE93-6009591FE8D1}" type="presParOf" srcId="{E94D1B77-E0FC-4493-9ABD-B7865AB48F73}" destId="{46FEC1DB-01CF-4A1F-93D2-AA332C79B3B9}" srcOrd="2" destOrd="0" presId="urn:microsoft.com/office/officeart/2005/8/layout/h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A8041-400A-447F-8807-BAFF65CE87F7}">
      <dsp:nvSpPr>
        <dsp:cNvPr id="0" name=""/>
        <dsp:cNvSpPr/>
      </dsp:nvSpPr>
      <dsp:spPr>
        <a:xfrm>
          <a:off x="0" y="0"/>
          <a:ext cx="7772400" cy="1510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smtClean="0">
              <a:latin typeface="Arial Narrow" pitchFamily="34" charset="0"/>
            </a:rPr>
            <a:t>Harm reduction program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smtClean="0">
              <a:latin typeface="Arial Narrow" pitchFamily="34" charset="0"/>
            </a:rPr>
            <a:t>HIV, STI tests &amp; NSE</a:t>
          </a:r>
          <a:endParaRPr lang="en-US" sz="2000" kern="1200" noProof="0">
            <a:latin typeface="Arial Narrow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smtClean="0">
              <a:latin typeface="Arial Narrow" pitchFamily="34" charset="0"/>
            </a:rPr>
            <a:t>Condoms distribution &amp; Information</a:t>
          </a:r>
          <a:endParaRPr lang="en-US" sz="2000" kern="1200" noProof="0">
            <a:latin typeface="Arial Narrow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>
              <a:latin typeface="Arial Narrow" pitchFamily="34" charset="0"/>
            </a:rPr>
            <a:t>Support with vitamins, anti-flue vaccines</a:t>
          </a:r>
          <a:endParaRPr lang="en-US" sz="2000" kern="1200" noProof="0" dirty="0">
            <a:latin typeface="Arial Narrow" pitchFamily="34" charset="0"/>
          </a:endParaRPr>
        </a:p>
      </dsp:txBody>
      <dsp:txXfrm>
        <a:off x="1705540" y="0"/>
        <a:ext cx="6066859" cy="1510609"/>
      </dsp:txXfrm>
    </dsp:sp>
    <dsp:sp modelId="{F80FEA0F-5B70-47D7-AD98-E64BB22E0DC5}">
      <dsp:nvSpPr>
        <dsp:cNvPr id="0" name=""/>
        <dsp:cNvSpPr/>
      </dsp:nvSpPr>
      <dsp:spPr>
        <a:xfrm>
          <a:off x="151060" y="151060"/>
          <a:ext cx="1554480" cy="120848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BD38B-5FEC-496A-A147-DD19FE81897C}">
      <dsp:nvSpPr>
        <dsp:cNvPr id="0" name=""/>
        <dsp:cNvSpPr/>
      </dsp:nvSpPr>
      <dsp:spPr>
        <a:xfrm>
          <a:off x="0" y="1661670"/>
          <a:ext cx="7772400" cy="1510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smtClean="0">
              <a:latin typeface="Arial Narrow" pitchFamily="34" charset="0"/>
            </a:rPr>
            <a:t>Psychologist and social workers’ consultations</a:t>
          </a:r>
          <a:endParaRPr lang="en-US" sz="2400" kern="1200" noProof="0">
            <a:latin typeface="Arial Narrow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smtClean="0">
              <a:latin typeface="Arial Narrow" pitchFamily="34" charset="0"/>
            </a:rPr>
            <a:t>Buddies’ peer support</a:t>
          </a:r>
          <a:endParaRPr lang="en-US" sz="2000" kern="1200" noProof="0">
            <a:latin typeface="Arial Narrow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smtClean="0">
              <a:latin typeface="Arial Narrow" pitchFamily="34" charset="0"/>
            </a:rPr>
            <a:t>Social support</a:t>
          </a:r>
          <a:endParaRPr lang="en-US" sz="2000" kern="1200" noProof="0">
            <a:latin typeface="Arial Narrow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>
              <a:latin typeface="Arial Narrow" pitchFamily="34" charset="0"/>
            </a:rPr>
            <a:t>Summer camps</a:t>
          </a:r>
          <a:endParaRPr lang="en-US" sz="2000" kern="1200" noProof="0" dirty="0">
            <a:latin typeface="Arial Narrow" pitchFamily="34" charset="0"/>
          </a:endParaRPr>
        </a:p>
      </dsp:txBody>
      <dsp:txXfrm>
        <a:off x="1705540" y="1661670"/>
        <a:ext cx="6066859" cy="1510609"/>
      </dsp:txXfrm>
    </dsp:sp>
    <dsp:sp modelId="{72519539-22CA-4B5A-B788-1B2F8F5A658D}">
      <dsp:nvSpPr>
        <dsp:cNvPr id="0" name=""/>
        <dsp:cNvSpPr/>
      </dsp:nvSpPr>
      <dsp:spPr>
        <a:xfrm>
          <a:off x="151060" y="1812731"/>
          <a:ext cx="1554480" cy="120848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DCC22-F95D-429C-A365-7FCD23854FA6}">
      <dsp:nvSpPr>
        <dsp:cNvPr id="0" name=""/>
        <dsp:cNvSpPr/>
      </dsp:nvSpPr>
      <dsp:spPr>
        <a:xfrm>
          <a:off x="0" y="3323340"/>
          <a:ext cx="7772400" cy="1510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smtClean="0">
              <a:latin typeface="Arial Narrow" pitchFamily="34" charset="0"/>
            </a:rPr>
            <a:t>Working groups for strategic documents</a:t>
          </a:r>
          <a:endParaRPr lang="en-US" sz="2400" kern="1200" noProof="0">
            <a:latin typeface="Arial Narrow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smtClean="0">
              <a:latin typeface="Arial Narrow" pitchFamily="34" charset="0"/>
            </a:rPr>
            <a:t>Drug policy IA project                    * National HIV plan                        </a:t>
          </a:r>
          <a:endParaRPr lang="en-US" sz="2000" kern="1200" noProof="0">
            <a:latin typeface="Arial Narrow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smtClean="0">
              <a:latin typeface="Arial Narrow" pitchFamily="34" charset="0"/>
            </a:rPr>
            <a:t>Rehabilitation program                  * Campaigning</a:t>
          </a:r>
          <a:endParaRPr lang="en-US" sz="2000" kern="1200" noProof="0">
            <a:latin typeface="Arial Narrow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>
              <a:latin typeface="Arial Narrow" pitchFamily="34" charset="0"/>
            </a:rPr>
            <a:t>Prostitution law</a:t>
          </a:r>
          <a:endParaRPr lang="en-US" sz="2000" kern="1200" noProof="0" dirty="0">
            <a:latin typeface="Arial Narrow" pitchFamily="34" charset="0"/>
          </a:endParaRPr>
        </a:p>
      </dsp:txBody>
      <dsp:txXfrm>
        <a:off x="1705540" y="3323340"/>
        <a:ext cx="6066859" cy="1510609"/>
      </dsp:txXfrm>
    </dsp:sp>
    <dsp:sp modelId="{4EB328AF-52CE-4249-A3E7-E6FE0AFAE261}">
      <dsp:nvSpPr>
        <dsp:cNvPr id="0" name=""/>
        <dsp:cNvSpPr/>
      </dsp:nvSpPr>
      <dsp:spPr>
        <a:xfrm>
          <a:off x="151060" y="3474401"/>
          <a:ext cx="1554480" cy="120848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35523-03C6-4207-8F48-207B419A2598}">
      <dsp:nvSpPr>
        <dsp:cNvPr id="0" name=""/>
        <dsp:cNvSpPr/>
      </dsp:nvSpPr>
      <dsp:spPr>
        <a:xfrm rot="16200000">
          <a:off x="-1652357" y="2400118"/>
          <a:ext cx="3803904" cy="394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767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b="1" kern="1200" dirty="0" smtClean="0">
              <a:latin typeface="Arial Narrow" panose="020B0606020202030204" pitchFamily="34" charset="0"/>
            </a:rPr>
            <a:t>                         </a:t>
          </a:r>
          <a:r>
            <a:rPr lang="lv-LV" sz="2300" b="1" kern="1200" dirty="0" err="1" smtClean="0">
              <a:latin typeface="Arial Narrow" panose="020B0606020202030204" pitchFamily="34" charset="0"/>
            </a:rPr>
            <a:t>Center</a:t>
          </a:r>
          <a:r>
            <a:rPr lang="lv-LV" sz="2300" b="1" kern="1200" dirty="0" smtClean="0">
              <a:latin typeface="Arial Narrow" panose="020B0606020202030204" pitchFamily="34" charset="0"/>
            </a:rPr>
            <a:t> </a:t>
          </a:r>
          <a:endParaRPr lang="lv-LV" sz="2300" b="1" kern="1200" dirty="0">
            <a:latin typeface="Arial Narrow" panose="020B0606020202030204" pitchFamily="34" charset="0"/>
          </a:endParaRPr>
        </a:p>
      </dsp:txBody>
      <dsp:txXfrm>
        <a:off x="-1652357" y="2400118"/>
        <a:ext cx="3803904" cy="394208"/>
      </dsp:txXfrm>
    </dsp:sp>
    <dsp:sp modelId="{B379AD83-B5DD-4627-9836-BB8D782BA463}">
      <dsp:nvSpPr>
        <dsp:cNvPr id="0" name=""/>
        <dsp:cNvSpPr/>
      </dsp:nvSpPr>
      <dsp:spPr>
        <a:xfrm>
          <a:off x="429811" y="483773"/>
          <a:ext cx="2145794" cy="420932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347670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dirty="0" smtClean="0">
              <a:solidFill>
                <a:schemeClr val="tx1"/>
              </a:solidFill>
              <a:latin typeface="Arial Narrow" pitchFamily="34" charset="0"/>
            </a:rPr>
            <a:t>      </a:t>
          </a:r>
          <a:endParaRPr lang="lv-LV" sz="1800" kern="1200" dirty="0">
            <a:solidFill>
              <a:schemeClr val="tx1"/>
            </a:solidFill>
            <a:latin typeface="Arial Narrow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dirty="0" smtClean="0">
              <a:solidFill>
                <a:schemeClr val="tx1"/>
              </a:solidFill>
              <a:latin typeface="Arial Narrow" pitchFamily="34" charset="0"/>
            </a:rPr>
            <a:t>NS </a:t>
          </a:r>
          <a:r>
            <a:rPr lang="lv-LV" sz="1800" kern="1200" dirty="0" err="1" smtClean="0">
              <a:solidFill>
                <a:schemeClr val="tx1"/>
              </a:solidFill>
              <a:latin typeface="Arial Narrow" pitchFamily="34" charset="0"/>
            </a:rPr>
            <a:t>exchange</a:t>
          </a:r>
          <a:endParaRPr lang="lv-LV" sz="1800" kern="1200" dirty="0">
            <a:solidFill>
              <a:schemeClr val="tx1"/>
            </a:solidFill>
            <a:latin typeface="Arial Narrow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dirty="0" err="1" smtClean="0">
              <a:solidFill>
                <a:schemeClr val="tx1"/>
              </a:solidFill>
              <a:latin typeface="Arial Narrow" pitchFamily="34" charset="0"/>
            </a:rPr>
            <a:t>Condoms</a:t>
          </a:r>
          <a:r>
            <a:rPr lang="lv-LV" sz="1800" kern="1200" dirty="0" smtClean="0">
              <a:solidFill>
                <a:schemeClr val="tx1"/>
              </a:solidFill>
              <a:latin typeface="Arial Narrow" pitchFamily="34" charset="0"/>
            </a:rPr>
            <a:t> </a:t>
          </a:r>
          <a:endParaRPr lang="lv-LV" sz="1800" kern="1200" dirty="0">
            <a:solidFill>
              <a:schemeClr val="tx1"/>
            </a:solidFill>
            <a:latin typeface="Arial Narrow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dirty="0" smtClean="0">
              <a:solidFill>
                <a:schemeClr val="tx1"/>
              </a:solidFill>
              <a:latin typeface="Arial Narrow" pitchFamily="34" charset="0"/>
            </a:rPr>
            <a:t>HIV tests</a:t>
          </a:r>
          <a:endParaRPr lang="lv-LV" sz="1800" kern="1200" dirty="0">
            <a:solidFill>
              <a:schemeClr val="tx1"/>
            </a:solidFill>
            <a:latin typeface="Arial Narrow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dirty="0" err="1" smtClean="0">
              <a:solidFill>
                <a:schemeClr val="tx1"/>
              </a:solidFill>
              <a:latin typeface="Arial Narrow" pitchFamily="34" charset="0"/>
            </a:rPr>
            <a:t>Social</a:t>
          </a:r>
          <a:r>
            <a:rPr lang="lv-LV" sz="1800" kern="1200" dirty="0" smtClean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lv-LV" sz="1800" kern="1200" dirty="0" err="1" smtClean="0">
              <a:solidFill>
                <a:schemeClr val="tx1"/>
              </a:solidFill>
              <a:latin typeface="Arial Narrow" pitchFamily="34" charset="0"/>
            </a:rPr>
            <a:t>workers</a:t>
          </a:r>
          <a:r>
            <a:rPr lang="lv-LV" sz="1800" kern="1200" dirty="0" smtClean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lv-LV" sz="1800" kern="1200" dirty="0" err="1" smtClean="0">
              <a:solidFill>
                <a:schemeClr val="tx1"/>
              </a:solidFill>
              <a:latin typeface="Arial Narrow" pitchFamily="34" charset="0"/>
            </a:rPr>
            <a:t>counsultations</a:t>
          </a:r>
          <a:endParaRPr lang="lv-LV" sz="1800" kern="1200" dirty="0">
            <a:solidFill>
              <a:schemeClr val="tx1"/>
            </a:solidFill>
            <a:latin typeface="Arial Narrow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dirty="0" err="1" smtClean="0">
              <a:solidFill>
                <a:schemeClr val="tx1"/>
              </a:solidFill>
              <a:latin typeface="Arial Narrow" pitchFamily="34" charset="0"/>
            </a:rPr>
            <a:t>Psychologist’s</a:t>
          </a:r>
          <a:r>
            <a:rPr lang="lv-LV" sz="1800" kern="1200" dirty="0" smtClean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lv-LV" sz="1800" kern="1200" dirty="0" err="1" smtClean="0">
              <a:solidFill>
                <a:schemeClr val="tx1"/>
              </a:solidFill>
              <a:latin typeface="Arial Narrow" pitchFamily="34" charset="0"/>
            </a:rPr>
            <a:t>counsultations</a:t>
          </a:r>
          <a:endParaRPr lang="lv-LV" sz="1800" kern="1200" dirty="0">
            <a:solidFill>
              <a:schemeClr val="tx1"/>
            </a:solidFill>
            <a:latin typeface="Arial Narrow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dirty="0" err="1" smtClean="0">
              <a:solidFill>
                <a:schemeClr val="tx1"/>
              </a:solidFill>
              <a:latin typeface="Arial Narrow" pitchFamily="34" charset="0"/>
            </a:rPr>
            <a:t>Life</a:t>
          </a:r>
          <a:r>
            <a:rPr lang="lv-LV" sz="1800" kern="1200" dirty="0" smtClean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lv-LV" sz="1800" kern="1200" dirty="0" err="1" smtClean="0">
              <a:solidFill>
                <a:schemeClr val="tx1"/>
              </a:solidFill>
              <a:latin typeface="Arial Narrow" pitchFamily="34" charset="0"/>
            </a:rPr>
            <a:t>with</a:t>
          </a:r>
          <a:r>
            <a:rPr lang="lv-LV" sz="1800" kern="1200" dirty="0" smtClean="0">
              <a:solidFill>
                <a:schemeClr val="tx1"/>
              </a:solidFill>
              <a:latin typeface="Arial Narrow" pitchFamily="34" charset="0"/>
            </a:rPr>
            <a:t> HIV</a:t>
          </a:r>
          <a:endParaRPr lang="lv-LV" sz="1800" kern="1200" dirty="0">
            <a:solidFill>
              <a:schemeClr val="tx1"/>
            </a:solidFill>
            <a:latin typeface="Arial Narrow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dirty="0" err="1" smtClean="0">
              <a:solidFill>
                <a:schemeClr val="tx1"/>
              </a:solidFill>
              <a:latin typeface="Arial Narrow" pitchFamily="34" charset="0"/>
            </a:rPr>
            <a:t>Psycho-Social</a:t>
          </a:r>
          <a:r>
            <a:rPr lang="lv-LV" sz="1800" kern="1200" dirty="0" smtClean="0">
              <a:solidFill>
                <a:schemeClr val="tx1"/>
              </a:solidFill>
              <a:latin typeface="Arial Narrow" pitchFamily="34" charset="0"/>
            </a:rPr>
            <a:t> </a:t>
          </a:r>
          <a:r>
            <a:rPr lang="lv-LV" sz="1800" kern="1200" dirty="0" err="1" smtClean="0">
              <a:solidFill>
                <a:schemeClr val="tx1"/>
              </a:solidFill>
              <a:latin typeface="Arial Narrow" pitchFamily="34" charset="0"/>
            </a:rPr>
            <a:t>support</a:t>
          </a:r>
          <a:endParaRPr lang="lv-LV" sz="1800" kern="1200" dirty="0">
            <a:solidFill>
              <a:schemeClr val="tx1"/>
            </a:solidFill>
            <a:latin typeface="Arial Narrow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dirty="0" err="1" smtClean="0">
              <a:solidFill>
                <a:schemeClr val="tx1"/>
              </a:solidFill>
              <a:latin typeface="Arial Narrow" pitchFamily="34" charset="0"/>
            </a:rPr>
            <a:t>Info&amp;education</a:t>
          </a:r>
          <a:endParaRPr lang="lv-LV" sz="1800" kern="1200" dirty="0">
            <a:solidFill>
              <a:schemeClr val="tx1"/>
            </a:solidFill>
            <a:latin typeface="Arial Narrow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dirty="0" err="1" smtClean="0">
              <a:solidFill>
                <a:schemeClr val="tx1"/>
              </a:solidFill>
              <a:latin typeface="Arial Narrow" pitchFamily="34" charset="0"/>
            </a:rPr>
            <a:t>Events&amp;parties</a:t>
          </a:r>
          <a:endParaRPr lang="lv-LV" sz="180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29811" y="483773"/>
        <a:ext cx="2145794" cy="4209324"/>
      </dsp:txXfrm>
    </dsp:sp>
    <dsp:sp modelId="{8929D49A-7AA3-46D4-8C84-167833709F55}">
      <dsp:nvSpPr>
        <dsp:cNvPr id="0" name=""/>
        <dsp:cNvSpPr/>
      </dsp:nvSpPr>
      <dsp:spPr>
        <a:xfrm>
          <a:off x="52489" y="174915"/>
          <a:ext cx="788416" cy="7884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1872C-7C64-44A7-8925-DE64D0B62B2C}">
      <dsp:nvSpPr>
        <dsp:cNvPr id="0" name=""/>
        <dsp:cNvSpPr/>
      </dsp:nvSpPr>
      <dsp:spPr>
        <a:xfrm rot="16200000">
          <a:off x="1306847" y="2598377"/>
          <a:ext cx="3695530" cy="394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767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b="1" kern="1200" dirty="0" smtClean="0">
              <a:latin typeface="Arial Narrow" panose="020B0606020202030204" pitchFamily="34" charset="0"/>
            </a:rPr>
            <a:t>                         2 </a:t>
          </a:r>
          <a:r>
            <a:rPr lang="lv-LV" sz="2300" b="1" kern="1200" dirty="0" err="1" smtClean="0">
              <a:latin typeface="Arial Narrow" panose="020B0606020202030204" pitchFamily="34" charset="0"/>
            </a:rPr>
            <a:t>Mobile</a:t>
          </a:r>
          <a:r>
            <a:rPr lang="lv-LV" sz="2300" b="1" kern="1200" dirty="0" smtClean="0">
              <a:latin typeface="Arial Narrow" panose="020B0606020202030204" pitchFamily="34" charset="0"/>
            </a:rPr>
            <a:t> </a:t>
          </a:r>
          <a:r>
            <a:rPr lang="lv-LV" sz="2300" b="1" kern="1200" dirty="0" err="1" smtClean="0">
              <a:latin typeface="Arial Narrow" panose="020B0606020202030204" pitchFamily="34" charset="0"/>
            </a:rPr>
            <a:t>units</a:t>
          </a:r>
          <a:r>
            <a:rPr lang="lv-LV" sz="2300" b="1" kern="1200" dirty="0" smtClean="0">
              <a:latin typeface="Arial Narrow" panose="020B0606020202030204" pitchFamily="34" charset="0"/>
            </a:rPr>
            <a:t> </a:t>
          </a:r>
          <a:endParaRPr lang="lv-LV" sz="2300" b="1" kern="1200" dirty="0">
            <a:latin typeface="Arial Narrow" panose="020B0606020202030204" pitchFamily="34" charset="0"/>
          </a:endParaRPr>
        </a:p>
      </dsp:txBody>
      <dsp:txXfrm>
        <a:off x="1306847" y="2598377"/>
        <a:ext cx="3695530" cy="394208"/>
      </dsp:txXfrm>
    </dsp:sp>
    <dsp:sp modelId="{C6FDCE4C-8BF4-438C-B711-83530850C461}">
      <dsp:nvSpPr>
        <dsp:cNvPr id="0" name=""/>
        <dsp:cNvSpPr/>
      </dsp:nvSpPr>
      <dsp:spPr>
        <a:xfrm>
          <a:off x="3400054" y="499331"/>
          <a:ext cx="1963575" cy="4195782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347670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lv-LV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lv-LV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NS </a:t>
          </a:r>
          <a:r>
            <a:rPr lang="lv-LV" sz="18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exchange</a:t>
          </a:r>
          <a:endParaRPr lang="lv-LV" sz="1800" kern="1200" dirty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Condoms</a:t>
          </a:r>
          <a:r>
            <a:rPr lang="lv-LV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endParaRPr lang="lv-LV" sz="1800" kern="1200" dirty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HIV tests</a:t>
          </a:r>
          <a:endParaRPr lang="lv-LV" sz="1800" kern="1200" dirty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Social</a:t>
          </a:r>
          <a:r>
            <a:rPr lang="lv-LV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lv-LV" sz="18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worker</a:t>
          </a:r>
          <a:r>
            <a:rPr lang="lv-LV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lv-LV" sz="18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or</a:t>
          </a:r>
          <a:r>
            <a:rPr lang="lv-LV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lv-LV" sz="18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psychologist</a:t>
          </a:r>
          <a:r>
            <a:rPr lang="lv-LV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lv-LV" sz="18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councelling</a:t>
          </a:r>
          <a:endParaRPr lang="lv-LV" sz="1800" kern="1200" dirty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Info</a:t>
          </a:r>
          <a:endParaRPr lang="lv-LV" sz="18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400054" y="499331"/>
        <a:ext cx="1963575" cy="4195782"/>
      </dsp:txXfrm>
    </dsp:sp>
    <dsp:sp modelId="{03D55577-C272-4150-A180-55CBE3C8E665}">
      <dsp:nvSpPr>
        <dsp:cNvPr id="0" name=""/>
        <dsp:cNvSpPr/>
      </dsp:nvSpPr>
      <dsp:spPr>
        <a:xfrm>
          <a:off x="2997559" y="185117"/>
          <a:ext cx="788416" cy="7884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EC1DB-01CF-4A1F-93D2-AA332C79B3B9}">
      <dsp:nvSpPr>
        <dsp:cNvPr id="0" name=""/>
        <dsp:cNvSpPr/>
      </dsp:nvSpPr>
      <dsp:spPr>
        <a:xfrm rot="16200000">
          <a:off x="4163244" y="2400118"/>
          <a:ext cx="3803904" cy="394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767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b="1" kern="1200" dirty="0" smtClean="0">
              <a:latin typeface="Arial Narrow" panose="020B0606020202030204" pitchFamily="34" charset="0"/>
            </a:rPr>
            <a:t>                    </a:t>
          </a:r>
          <a:r>
            <a:rPr lang="lv-LV" sz="2300" b="1" kern="1200" dirty="0" err="1" smtClean="0">
              <a:latin typeface="Arial Narrow" panose="020B0606020202030204" pitchFamily="34" charset="0"/>
            </a:rPr>
            <a:t>Outreach</a:t>
          </a:r>
          <a:r>
            <a:rPr lang="lv-LV" sz="2300" b="1" kern="1200" dirty="0" smtClean="0">
              <a:latin typeface="Arial Narrow" panose="020B0606020202030204" pitchFamily="34" charset="0"/>
            </a:rPr>
            <a:t> </a:t>
          </a:r>
          <a:endParaRPr lang="lv-LV" sz="2300" b="1" kern="1200" dirty="0">
            <a:latin typeface="Arial Narrow" panose="020B0606020202030204" pitchFamily="34" charset="0"/>
          </a:endParaRPr>
        </a:p>
      </dsp:txBody>
      <dsp:txXfrm>
        <a:off x="4163244" y="2400118"/>
        <a:ext cx="3803904" cy="394208"/>
      </dsp:txXfrm>
    </dsp:sp>
    <dsp:sp modelId="{F7A79FC1-347B-47D4-8D96-62D84DBEC213}">
      <dsp:nvSpPr>
        <dsp:cNvPr id="0" name=""/>
        <dsp:cNvSpPr/>
      </dsp:nvSpPr>
      <dsp:spPr>
        <a:xfrm>
          <a:off x="6243646" y="519111"/>
          <a:ext cx="1963575" cy="4195782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347670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lv-LV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lv-LV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NS </a:t>
          </a:r>
          <a:r>
            <a:rPr lang="lv-LV" sz="18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exchange</a:t>
          </a:r>
          <a:endParaRPr lang="lv-LV" sz="1800" kern="1200" dirty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Condoms</a:t>
          </a:r>
          <a:r>
            <a:rPr lang="lv-LV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endParaRPr lang="lv-LV" sz="1800" kern="1200" dirty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smtClean="0">
              <a:solidFill>
                <a:schemeClr val="tx1"/>
              </a:solidFill>
              <a:latin typeface="Arial Narrow" panose="020B0606020202030204" pitchFamily="34" charset="0"/>
            </a:rPr>
            <a:t>Outreach </a:t>
          </a:r>
          <a:r>
            <a:rPr lang="lv-LV" sz="18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workers</a:t>
          </a:r>
          <a:endParaRPr lang="lv-LV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Volunteers</a:t>
          </a:r>
          <a:r>
            <a:rPr lang="lv-LV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  <a:r>
            <a:rPr lang="lv-LV" sz="1800" kern="1200" dirty="0" err="1" smtClean="0">
              <a:solidFill>
                <a:schemeClr val="tx1"/>
              </a:solidFill>
              <a:latin typeface="Arial Narrow" panose="020B0606020202030204" pitchFamily="34" charset="0"/>
            </a:rPr>
            <a:t>involvement</a:t>
          </a:r>
          <a:endParaRPr lang="lv-LV" sz="18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243646" y="519111"/>
        <a:ext cx="1963575" cy="4195782"/>
      </dsp:txXfrm>
    </dsp:sp>
    <dsp:sp modelId="{23173A7A-069F-401E-9D9D-7BD6016548C3}">
      <dsp:nvSpPr>
        <dsp:cNvPr id="0" name=""/>
        <dsp:cNvSpPr/>
      </dsp:nvSpPr>
      <dsp:spPr>
        <a:xfrm>
          <a:off x="5964839" y="337337"/>
          <a:ext cx="788416" cy="7884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#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0.77574</cdr:x>
      <cdr:y>0.41737</cdr:y>
    </cdr:from>
    <cdr:to>
      <cdr:x>0.97794</cdr:x>
      <cdr:y>0.59216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29340" y="1876428"/>
          <a:ext cx="1571636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lv-LV" sz="2400" b="1" dirty="0" err="1" smtClean="0">
              <a:latin typeface="Arial Narrow" pitchFamily="34" charset="0"/>
            </a:rPr>
            <a:t>Addiction</a:t>
          </a:r>
          <a:r>
            <a:rPr lang="lv-LV" sz="2400" b="1" dirty="0" smtClean="0">
              <a:latin typeface="Arial Narrow" pitchFamily="34" charset="0"/>
            </a:rPr>
            <a:t> </a:t>
          </a:r>
        </a:p>
        <a:p xmlns:a="http://schemas.openxmlformats.org/drawingml/2006/main">
          <a:r>
            <a:rPr lang="lv-LV" sz="2400" b="1" dirty="0" smtClean="0">
              <a:latin typeface="Arial Narrow" pitchFamily="34" charset="0"/>
            </a:rPr>
            <a:t>– </a:t>
          </a:r>
          <a:r>
            <a:rPr lang="lv-LV" sz="2400" b="1" dirty="0" err="1" smtClean="0">
              <a:latin typeface="Arial Narrow" pitchFamily="34" charset="0"/>
            </a:rPr>
            <a:t>using</a:t>
          </a:r>
          <a:r>
            <a:rPr lang="lv-LV" sz="2400" b="1" dirty="0" smtClean="0">
              <a:latin typeface="Arial Narrow" pitchFamily="34" charset="0"/>
            </a:rPr>
            <a:t> </a:t>
          </a:r>
          <a:r>
            <a:rPr lang="lv-LV" sz="2400" b="1" dirty="0" err="1" smtClean="0">
              <a:latin typeface="Arial Narrow" pitchFamily="34" charset="0"/>
            </a:rPr>
            <a:t>drugs</a:t>
          </a:r>
          <a:endParaRPr lang="lv-LV" sz="2400" b="1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0.01838</cdr:x>
      <cdr:y>0.6356</cdr:y>
    </cdr:from>
    <cdr:to>
      <cdr:x>0.2114</cdr:x>
      <cdr:y>0.74683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2876" y="2857520"/>
          <a:ext cx="150019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eaLnBrk="1" hangingPunct="1"/>
          <a:r>
            <a:rPr lang="lv-LV" altLang="en-US" sz="2400" b="1" dirty="0" err="1" smtClean="0">
              <a:latin typeface="Arial Narrow" pitchFamily="34" charset="0"/>
            </a:rPr>
            <a:t>Prostitution</a:t>
          </a:r>
          <a:endParaRPr lang="lv-LV" altLang="en-US" sz="2400" b="1" dirty="0" smtClean="0">
            <a:latin typeface="Arial Narrow" pitchFamily="34" charset="0"/>
          </a:endParaRPr>
        </a:p>
        <a:p xmlns:a="http://schemas.openxmlformats.org/drawingml/2006/main">
          <a:endParaRPr lang="lv-LV" sz="2400" b="1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0.03125</cdr:x>
      <cdr:y>0.14724</cdr:y>
    </cdr:from>
    <cdr:to>
      <cdr:x>0.23161</cdr:x>
      <cdr:y>0.27436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2862" y="661982"/>
          <a:ext cx="1557342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lv-LV" sz="2000" dirty="0" err="1" smtClean="0">
              <a:latin typeface="Arial Narrow" pitchFamily="34" charset="0"/>
            </a:rPr>
            <a:t>Children</a:t>
          </a:r>
          <a:r>
            <a:rPr lang="lv-LV" sz="2000" dirty="0" smtClean="0">
              <a:latin typeface="Arial Narrow" pitchFamily="34" charset="0"/>
            </a:rPr>
            <a:t>,</a:t>
          </a:r>
        </a:p>
        <a:p xmlns:a="http://schemas.openxmlformats.org/drawingml/2006/main">
          <a:r>
            <a:rPr lang="lv-LV" sz="2000" dirty="0" err="1" smtClean="0">
              <a:latin typeface="Arial Narrow" pitchFamily="34" charset="0"/>
            </a:rPr>
            <a:t>Living</a:t>
          </a:r>
          <a:r>
            <a:rPr lang="lv-LV" sz="2000" dirty="0" smtClean="0">
              <a:latin typeface="Arial Narrow" pitchFamily="34" charset="0"/>
            </a:rPr>
            <a:t> </a:t>
          </a:r>
          <a:r>
            <a:rPr lang="lv-LV" sz="2000" dirty="0" err="1" smtClean="0">
              <a:latin typeface="Arial Narrow" pitchFamily="34" charset="0"/>
            </a:rPr>
            <a:t>conditions</a:t>
          </a:r>
          <a:endParaRPr lang="lv-LV" sz="2000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0.16544</cdr:x>
      <cdr:y>0</cdr:y>
    </cdr:from>
    <cdr:to>
      <cdr:x>0.34742</cdr:x>
      <cdr:y>0.09533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85884" y="-71438"/>
          <a:ext cx="1414422" cy="428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lv-LV" sz="2000" dirty="0" err="1" smtClean="0">
              <a:latin typeface="Arial Narrow" pitchFamily="34" charset="0"/>
            </a:rPr>
            <a:t>Legal</a:t>
          </a:r>
          <a:r>
            <a:rPr lang="lv-LV" sz="2000" dirty="0" smtClean="0">
              <a:latin typeface="Arial Narrow" pitchFamily="34" charset="0"/>
            </a:rPr>
            <a:t> </a:t>
          </a:r>
          <a:r>
            <a:rPr lang="lv-LV" sz="2000" dirty="0" err="1" smtClean="0">
              <a:latin typeface="Arial Narrow" pitchFamily="34" charset="0"/>
            </a:rPr>
            <a:t>issues</a:t>
          </a:r>
          <a:r>
            <a:rPr lang="lv-LV" sz="2000" dirty="0" smtClean="0">
              <a:latin typeface="Arial Narrow" pitchFamily="34" charset="0"/>
            </a:rPr>
            <a:t> -</a:t>
          </a:r>
        </a:p>
        <a:p xmlns:a="http://schemas.openxmlformats.org/drawingml/2006/main">
          <a:r>
            <a:rPr lang="lv-LV" sz="2000" dirty="0" err="1">
              <a:latin typeface="Arial Narrow" pitchFamily="34" charset="0"/>
            </a:rPr>
            <a:t>d</a:t>
          </a:r>
          <a:r>
            <a:rPr lang="lv-LV" sz="2000" dirty="0" err="1" smtClean="0">
              <a:latin typeface="Arial Narrow" pitchFamily="34" charset="0"/>
            </a:rPr>
            <a:t>ocuments</a:t>
          </a:r>
          <a:r>
            <a:rPr lang="lv-LV" sz="2000" dirty="0" smtClean="0">
              <a:latin typeface="Arial Narrow" pitchFamily="34" charset="0"/>
            </a:rPr>
            <a:t>, </a:t>
          </a:r>
          <a:r>
            <a:rPr lang="lv-LV" sz="2000" dirty="0" err="1" smtClean="0">
              <a:latin typeface="Arial Narrow" pitchFamily="34" charset="0"/>
            </a:rPr>
            <a:t>crime</a:t>
          </a:r>
          <a:endParaRPr lang="lv-LV" sz="2000" dirty="0">
            <a:latin typeface="Arial Narrow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2388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2388" y="9445625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/>
            </a:lvl1pPr>
          </a:lstStyle>
          <a:p>
            <a:pPr>
              <a:defRPr/>
            </a:pPr>
            <a:fld id="{2C22340D-D9A7-4785-A4F3-F40AEBD553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806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53062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noProof="0" smtClean="0"/>
              <a:t>Click to edit Master text styles</a:t>
            </a:r>
          </a:p>
          <a:p>
            <a:pPr lvl="1"/>
            <a:r>
              <a:rPr lang="lv-LV" noProof="0" smtClean="0"/>
              <a:t>Second level</a:t>
            </a:r>
          </a:p>
          <a:p>
            <a:pPr lvl="2"/>
            <a:r>
              <a:rPr lang="lv-LV" noProof="0" smtClean="0"/>
              <a:t>Third level</a:t>
            </a:r>
          </a:p>
          <a:p>
            <a:pPr lvl="3"/>
            <a:r>
              <a:rPr lang="lv-LV" noProof="0" smtClean="0"/>
              <a:t>Fourth level</a:t>
            </a:r>
          </a:p>
          <a:p>
            <a:pPr lvl="4"/>
            <a:r>
              <a:rPr lang="lv-LV" noProof="0" smtClean="0"/>
              <a:t>Fifth level</a:t>
            </a:r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A03B1E6-0354-4F94-B046-8E3A94A7691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3777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12763" y="620713"/>
            <a:ext cx="3678237" cy="2759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lv-LV" altLang="lv-LV" smtClean="0"/>
              <a:t>Igaunija, Latvija, Portugāle un Beļģija</a:t>
            </a:r>
            <a:endParaRPr lang="en-GB" altLang="lv-LV" smtClean="0"/>
          </a:p>
        </p:txBody>
      </p:sp>
      <p:sp>
        <p:nvSpPr>
          <p:cNvPr id="3789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>
                <a:latin typeface="Times New Roman" pitchFamily="16" charset="0"/>
              </a:rPr>
              <a:t>HIV/AIDS  Surveillance in Europe 2011</a:t>
            </a:r>
            <a:endParaRPr 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2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2338" y="755650"/>
            <a:ext cx="4972050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lv-LV" smtClean="0"/>
          </a:p>
        </p:txBody>
      </p:sp>
    </p:spTree>
    <p:extLst>
      <p:ext uri="{BB962C8B-B14F-4D97-AF65-F5344CB8AC3E}">
        <p14:creationId xmlns:p14="http://schemas.microsoft.com/office/powerpoint/2010/main" val="850556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</p:spTree>
  </p:cSld>
  <p:clrMapOvr>
    <a:masterClrMapping/>
  </p:clrMapOvr>
  <p:transition>
    <p:cover/>
    <p:sndAc>
      <p:stSnd>
        <p:snd r:embed="rId1" name="typ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</p:cSld>
  <p:clrMapOvr>
    <a:masterClrMapping/>
  </p:clrMapOvr>
  <p:transition>
    <p:cover/>
    <p:sndAc>
      <p:stSnd>
        <p:snd r:embed="rId1" name="typ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</p:cSld>
  <p:clrMapOvr>
    <a:masterClrMapping/>
  </p:clrMapOvr>
  <p:transition>
    <p:cover/>
    <p:sndAc>
      <p:stSnd>
        <p:snd r:embed="rId1" name="type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lvl="0"/>
            <a:endParaRPr lang="lv-LV" noProof="0" smtClean="0"/>
          </a:p>
        </p:txBody>
      </p:sp>
    </p:spTree>
  </p:cSld>
  <p:clrMapOvr>
    <a:masterClrMapping/>
  </p:clrMapOvr>
  <p:transition>
    <p:cover/>
    <p:sndAc>
      <p:stSnd>
        <p:snd r:embed="rId1" name="typ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</p:cSld>
  <p:clrMapOvr>
    <a:masterClrMapping/>
  </p:clrMapOvr>
  <p:transition>
    <p:cover/>
    <p:sndAc>
      <p:stSnd>
        <p:snd r:embed="rId1" name="typ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over/>
    <p:sndAc>
      <p:stSnd>
        <p:snd r:embed="rId1" name="typ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</p:cSld>
  <p:clrMapOvr>
    <a:masterClrMapping/>
  </p:clrMapOvr>
  <p:transition>
    <p:cover/>
    <p:sndAc>
      <p:stSnd>
        <p:snd r:embed="rId1" name="typ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</p:spTree>
  </p:cSld>
  <p:clrMapOvr>
    <a:masterClrMapping/>
  </p:clrMapOvr>
  <p:transition>
    <p:cover/>
    <p:sndAc>
      <p:stSnd>
        <p:snd r:embed="rId1" name="typ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</p:spTree>
  </p:cSld>
  <p:clrMapOvr>
    <a:masterClrMapping/>
  </p:clrMapOvr>
  <p:transition>
    <p:cover/>
    <p:sndAc>
      <p:stSnd>
        <p:snd r:embed="rId1" name="typ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  <p:sndAc>
      <p:stSnd>
        <p:snd r:embed="rId1" name="typ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over/>
    <p:sndAc>
      <p:stSnd>
        <p:snd r:embed="rId1" name="typ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over/>
    <p:sndAc>
      <p:stSnd>
        <p:snd r:embed="rId1" name="typ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053" name="Picture 5" descr="dialogs_logo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4" y="38"/>
              <a:ext cx="1366" cy="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0" y="480"/>
              <a:ext cx="336" cy="3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488" y="0"/>
              <a:ext cx="4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ransition>
    <p:cover/>
    <p:sndAc>
      <p:stSnd>
        <p:snd r:embed="rId14" name="typ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lv-LV"/>
          </a:p>
        </p:txBody>
      </p:sp>
      <p:pic>
        <p:nvPicPr>
          <p:cNvPr id="124932" name="Picture 4" descr="dialogs_logo"/>
          <p:cNvPicPr>
            <a:picLocks noGrp="1" noChangeAspect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2484438" y="404813"/>
            <a:ext cx="4175125" cy="1082675"/>
          </a:xfrm>
          <a:noFill/>
        </p:spPr>
      </p:pic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3" y="1357313"/>
            <a:ext cx="8715436" cy="52403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lv-LV" sz="2000" b="1" dirty="0" smtClean="0">
                <a:latin typeface="Arial Narrow" pitchFamily="34" charset="0"/>
              </a:rPr>
              <a:t>SUPPORT AND RESOURCES CENTRE FOR THOSE AFFECTED BY HIV/AIDS</a:t>
            </a:r>
          </a:p>
          <a:p>
            <a:pPr eaLnBrk="1" hangingPunct="1"/>
            <a:endParaRPr lang="lv-LV" sz="2400" dirty="0" smtClean="0">
              <a:latin typeface="Arial Narrow" pitchFamily="34" charset="0"/>
            </a:endParaRPr>
          </a:p>
          <a:p>
            <a:r>
              <a:rPr lang="en-US" sz="4000" b="1" dirty="0" smtClean="0">
                <a:solidFill>
                  <a:srgbClr val="C00000"/>
                </a:solidFill>
                <a:latin typeface="Arial Narrow" pitchFamily="34" charset="0"/>
              </a:rPr>
              <a:t>The circle of addiction and problems: women on streets. NGO DIA+LOGS experience in harm reduction work</a:t>
            </a:r>
            <a:endParaRPr lang="lv-LV" sz="4000" b="1" dirty="0" smtClean="0">
              <a:solidFill>
                <a:srgbClr val="C00000"/>
              </a:solidFill>
              <a:latin typeface="Arial Narrow" pitchFamily="34" charset="0"/>
              <a:cs typeface="Arial" charset="0"/>
            </a:endParaRPr>
          </a:p>
          <a:p>
            <a:r>
              <a:rPr lang="en-US" sz="1800" dirty="0" smtClean="0">
                <a:latin typeface="Arial Narrow" pitchFamily="34" charset="0"/>
              </a:rPr>
              <a:t>Project</a:t>
            </a:r>
            <a:r>
              <a:rPr lang="lv-LV" sz="1800" dirty="0" smtClean="0">
                <a:latin typeface="Arial Narrow" pitchFamily="34" charset="0"/>
              </a:rPr>
              <a:t> “</a:t>
            </a:r>
            <a:r>
              <a:rPr lang="en-US" sz="1800" dirty="0" smtClean="0">
                <a:latin typeface="Arial Narrow" pitchFamily="34" charset="0"/>
              </a:rPr>
              <a:t>NGO as essential element of multi-actor partnerships for </a:t>
            </a:r>
            <a:r>
              <a:rPr lang="lv-LV" sz="1800" dirty="0" smtClean="0">
                <a:latin typeface="Arial Narrow" pitchFamily="34" charset="0"/>
              </a:rPr>
              <a:t> </a:t>
            </a:r>
            <a:r>
              <a:rPr lang="en-US" sz="1800" dirty="0" smtClean="0">
                <a:latin typeface="Arial Narrow" pitchFamily="34" charset="0"/>
              </a:rPr>
              <a:t>development </a:t>
            </a:r>
            <a:r>
              <a:rPr lang="lv-LV" sz="1800" dirty="0" smtClean="0">
                <a:latin typeface="Arial Narrow" pitchFamily="34" charset="0"/>
              </a:rPr>
              <a:t> </a:t>
            </a:r>
            <a:r>
              <a:rPr lang="en-US" sz="1800" dirty="0" smtClean="0">
                <a:latin typeface="Arial Narrow" pitchFamily="34" charset="0"/>
              </a:rPr>
              <a:t>of holistic prevention of drug and alcohol abuse among girls and women</a:t>
            </a:r>
            <a:r>
              <a:rPr lang="lv-LV" sz="1800" dirty="0" smtClean="0">
                <a:latin typeface="Arial Narrow" pitchFamily="34" charset="0"/>
              </a:rPr>
              <a:t>” </a:t>
            </a:r>
            <a:r>
              <a:rPr lang="lv-LV" sz="1800" dirty="0" err="1" smtClean="0">
                <a:latin typeface="Arial Narrow" pitchFamily="34" charset="0"/>
                <a:cs typeface="Arial" charset="0"/>
              </a:rPr>
              <a:t>Conference</a:t>
            </a:r>
            <a:r>
              <a:rPr lang="lv-LV" sz="1800" dirty="0" smtClean="0">
                <a:latin typeface="Arial Narrow" pitchFamily="34" charset="0"/>
                <a:cs typeface="Arial" charset="0"/>
              </a:rPr>
              <a:t> </a:t>
            </a:r>
            <a:endParaRPr lang="lv-LV" sz="1800" dirty="0" smtClean="0">
              <a:latin typeface="Arial Narrow" pitchFamily="34" charset="0"/>
            </a:endParaRPr>
          </a:p>
          <a:p>
            <a:r>
              <a:rPr lang="lv-LV" sz="2000" b="1" dirty="0" smtClean="0">
                <a:latin typeface="Arial Narrow" pitchFamily="34" charset="0"/>
              </a:rPr>
              <a:t>“</a:t>
            </a:r>
            <a:r>
              <a:rPr lang="en-GB" sz="2000" b="1" dirty="0" smtClean="0">
                <a:latin typeface="Arial Narrow" pitchFamily="34" charset="0"/>
              </a:rPr>
              <a:t>Effective approaches to prevent alcohol and drug abuse among women and to support dependent women</a:t>
            </a:r>
            <a:r>
              <a:rPr lang="lv-LV" sz="2000" b="1" dirty="0" smtClean="0">
                <a:latin typeface="Arial Narrow" pitchFamily="34" charset="0"/>
              </a:rPr>
              <a:t>”</a:t>
            </a:r>
          </a:p>
          <a:p>
            <a:r>
              <a:rPr lang="ru-RU" sz="2000" dirty="0" smtClean="0">
                <a:latin typeface="Arial Narrow" pitchFamily="34" charset="0"/>
              </a:rPr>
              <a:t>2</a:t>
            </a:r>
            <a:r>
              <a:rPr lang="en-US" sz="2000" dirty="0" smtClean="0">
                <a:latin typeface="Arial Narrow" pitchFamily="34" charset="0"/>
              </a:rPr>
              <a:t>0</a:t>
            </a:r>
            <a:r>
              <a:rPr lang="lv-LV" sz="2000" dirty="0" smtClean="0"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November</a:t>
            </a:r>
            <a:r>
              <a:rPr lang="ru-RU" sz="2000" dirty="0" smtClean="0">
                <a:latin typeface="Arial Narrow" pitchFamily="34" charset="0"/>
              </a:rPr>
              <a:t> 2017 </a:t>
            </a:r>
            <a:r>
              <a:rPr lang="lv-LV" sz="2000" dirty="0" smtClean="0">
                <a:latin typeface="Arial Narrow" pitchFamily="34" charset="0"/>
              </a:rPr>
              <a:t>, </a:t>
            </a:r>
            <a:r>
              <a:rPr lang="en-US" sz="2000" dirty="0" smtClean="0">
                <a:latin typeface="Arial Narrow" pitchFamily="34" charset="0"/>
              </a:rPr>
              <a:t>St. Petersburg</a:t>
            </a:r>
            <a:r>
              <a:rPr lang="lv-LV" sz="2000" dirty="0" smtClean="0">
                <a:latin typeface="Arial Narrow" pitchFamily="34" charset="0"/>
              </a:rPr>
              <a:t>, </a:t>
            </a:r>
            <a:r>
              <a:rPr lang="lv-LV" sz="2000" dirty="0" err="1" smtClean="0">
                <a:latin typeface="Arial Narrow" pitchFamily="34" charset="0"/>
              </a:rPr>
              <a:t>Russia</a:t>
            </a:r>
            <a:endParaRPr lang="lv-LV" sz="2000" dirty="0" smtClean="0">
              <a:latin typeface="Arial Narrow" pitchFamily="34" charset="0"/>
            </a:endParaRPr>
          </a:p>
          <a:p>
            <a:pPr algn="r"/>
            <a:r>
              <a:rPr lang="en-US" sz="2000" dirty="0" smtClean="0"/>
              <a:t> </a:t>
            </a:r>
            <a:r>
              <a:rPr lang="en-GB" sz="2000" b="1" dirty="0" smtClean="0"/>
              <a:t> </a:t>
            </a:r>
            <a:r>
              <a:rPr lang="lv-LV" sz="2000" b="1" dirty="0" smtClean="0">
                <a:latin typeface="Arial Narrow" pitchFamily="34" charset="0"/>
                <a:cs typeface="Arial" charset="0"/>
              </a:rPr>
              <a:t>Ruta Kaupe </a:t>
            </a:r>
          </a:p>
          <a:p>
            <a:pPr algn="r" eaLnBrk="1" hangingPunct="1">
              <a:lnSpc>
                <a:spcPct val="80000"/>
              </a:lnSpc>
            </a:pPr>
            <a:r>
              <a:rPr lang="lv-LV" sz="2000" b="1" dirty="0" err="1" smtClean="0">
                <a:latin typeface="Arial Narrow" pitchFamily="34" charset="0"/>
                <a:cs typeface="Arial" charset="0"/>
              </a:rPr>
              <a:t>Board</a:t>
            </a:r>
            <a:r>
              <a:rPr lang="lv-LV" sz="2000" b="1" dirty="0" smtClean="0">
                <a:latin typeface="Arial Narrow" pitchFamily="34" charset="0"/>
                <a:cs typeface="Arial" charset="0"/>
              </a:rPr>
              <a:t> </a:t>
            </a:r>
            <a:r>
              <a:rPr lang="lv-LV" sz="2000" b="1" dirty="0" err="1" smtClean="0">
                <a:latin typeface="Arial Narrow" pitchFamily="34" charset="0"/>
                <a:cs typeface="Arial" charset="0"/>
              </a:rPr>
              <a:t>Chairperson</a:t>
            </a:r>
            <a:r>
              <a:rPr lang="lv-LV" sz="2000" b="1" dirty="0" smtClean="0">
                <a:latin typeface="Arial Narrow" pitchFamily="34" charset="0"/>
                <a:cs typeface="Arial" charset="0"/>
              </a:rPr>
              <a:t> </a:t>
            </a:r>
            <a:r>
              <a:rPr lang="en-US" sz="2000" i="1" dirty="0" smtClean="0"/>
              <a:t> </a:t>
            </a:r>
            <a:endParaRPr lang="lv-LV" sz="2000" i="1" dirty="0" smtClean="0"/>
          </a:p>
          <a:p>
            <a:pPr algn="r" eaLnBrk="1" hangingPunct="1">
              <a:lnSpc>
                <a:spcPct val="80000"/>
              </a:lnSpc>
            </a:pPr>
            <a:r>
              <a:rPr lang="lv-LV" sz="2000" b="1" dirty="0" smtClean="0">
                <a:latin typeface="Arial Narrow" pitchFamily="34" charset="0"/>
              </a:rPr>
              <a:t>NGO </a:t>
            </a:r>
            <a:r>
              <a:rPr lang="en-US" sz="2000" b="1" dirty="0" smtClean="0">
                <a:latin typeface="Arial Narrow" pitchFamily="34" charset="0"/>
              </a:rPr>
              <a:t>“DIA+LOGS”, Riga, Latvia</a:t>
            </a:r>
            <a:endParaRPr lang="lv-LV" sz="2000" b="1" dirty="0" smtClean="0">
              <a:latin typeface="Arial Narrow" pitchFamily="34" charset="0"/>
              <a:cs typeface="Arial" charset="0"/>
            </a:endParaRPr>
          </a:p>
          <a:p>
            <a:pPr algn="r" eaLnBrk="1" hangingPunct="1">
              <a:lnSpc>
                <a:spcPct val="80000"/>
              </a:lnSpc>
            </a:pPr>
            <a:endParaRPr lang="en-US" sz="4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 advTm="10000">
    <p:cover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rgbClr val="C00000"/>
                </a:solidFill>
                <a:latin typeface="Arial Narrow" pitchFamily="34" charset="0"/>
              </a:rPr>
              <a:t>W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</a:rPr>
              <a:t>omen on streets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785926"/>
            <a:ext cx="7772400" cy="4643470"/>
          </a:xfrm>
        </p:spPr>
        <p:txBody>
          <a:bodyPr/>
          <a:lstStyle/>
          <a:p>
            <a:r>
              <a:rPr lang="en-US" sz="2800" b="1" i="1" dirty="0" smtClean="0">
                <a:latin typeface="Arial Narrow" pitchFamily="34" charset="0"/>
              </a:rPr>
              <a:t>Research study – </a:t>
            </a:r>
            <a:r>
              <a:rPr lang="en-US" sz="2800" b="1" i="1" dirty="0" err="1" smtClean="0">
                <a:latin typeface="Arial Narrow" pitchFamily="34" charset="0"/>
              </a:rPr>
              <a:t>Papardes</a:t>
            </a:r>
            <a:r>
              <a:rPr lang="en-US" sz="2800" b="1" i="1" dirty="0" smtClean="0">
                <a:latin typeface="Arial Narrow" pitchFamily="34" charset="0"/>
              </a:rPr>
              <a:t> </a:t>
            </a:r>
            <a:r>
              <a:rPr lang="en-US" sz="2800" b="1" i="1" dirty="0" err="1" smtClean="0">
                <a:latin typeface="Arial Narrow" pitchFamily="34" charset="0"/>
              </a:rPr>
              <a:t>Zieds</a:t>
            </a:r>
            <a:r>
              <a:rPr lang="en-US" sz="2800" b="1" i="1" dirty="0" smtClean="0">
                <a:latin typeface="Arial Narrow" pitchFamily="34" charset="0"/>
              </a:rPr>
              <a:t> and LIC, 2012</a:t>
            </a:r>
          </a:p>
          <a:p>
            <a:r>
              <a:rPr lang="en-US" sz="2800" dirty="0" smtClean="0">
                <a:latin typeface="Arial Narrow" pitchFamily="34" charset="0"/>
              </a:rPr>
              <a:t>Respondents: 117 prostitutes (18-48 y)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21,4% are HIV+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83% had injected drugs,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62% share syringes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23% started prostitutes work &lt;18 y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Only 23% - in legally allowed places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15% have used condom during last sex-contact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Only 16% have visited </a:t>
            </a:r>
            <a:r>
              <a:rPr lang="en-US" sz="2800" dirty="0" err="1" smtClean="0">
                <a:latin typeface="Arial Narrow" pitchFamily="34" charset="0"/>
              </a:rPr>
              <a:t>dermatovenerologist</a:t>
            </a:r>
            <a:r>
              <a:rPr lang="en-US" sz="2800" dirty="0" smtClean="0">
                <a:latin typeface="Arial Narrow" pitchFamily="34" charset="0"/>
              </a:rPr>
              <a:t> in last year</a:t>
            </a:r>
            <a:endParaRPr lang="en-US" sz="2800" dirty="0">
              <a:latin typeface="Arial Narrow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BB523D-B9F0-4831-95B0-74FFAA764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5" y="2928934"/>
            <a:ext cx="2762269" cy="2071702"/>
          </a:xfrm>
          <a:prstGeom prst="rect">
            <a:avLst/>
          </a:prstGeom>
        </p:spPr>
      </p:pic>
    </p:spTree>
  </p:cSld>
  <p:clrMapOvr>
    <a:masterClrMapping/>
  </p:clrMapOvr>
  <p:transition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85786" y="3886200"/>
            <a:ext cx="7786742" cy="2471758"/>
          </a:xfrm>
        </p:spPr>
        <p:txBody>
          <a:bodyPr/>
          <a:lstStyle/>
          <a:p>
            <a:pPr algn="l"/>
            <a:endParaRPr lang="lv-LV" sz="44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l"/>
            <a:r>
              <a:rPr lang="lv-LV" sz="4400" b="1" dirty="0" err="1" smtClean="0">
                <a:solidFill>
                  <a:srgbClr val="C00000"/>
                </a:solidFill>
                <a:latin typeface="Arial Narrow" pitchFamily="34" charset="0"/>
              </a:rPr>
              <a:t>Background</a:t>
            </a:r>
            <a:r>
              <a:rPr lang="lv-LV" sz="44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lv-LV" sz="4400" b="1" dirty="0" err="1" smtClean="0">
                <a:solidFill>
                  <a:srgbClr val="C00000"/>
                </a:solidFill>
                <a:latin typeface="Arial Narrow" pitchFamily="34" charset="0"/>
              </a:rPr>
              <a:t>situation</a:t>
            </a:r>
            <a:r>
              <a:rPr lang="lv-LV" sz="4400" b="1" dirty="0" smtClean="0">
                <a:solidFill>
                  <a:srgbClr val="C00000"/>
                </a:solidFill>
                <a:latin typeface="Arial Narrow" pitchFamily="34" charset="0"/>
              </a:rPr>
              <a:t>: </a:t>
            </a:r>
          </a:p>
          <a:p>
            <a:pPr algn="l"/>
            <a:r>
              <a:rPr lang="lv-LV" sz="44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lv-LV" sz="4400" b="1" dirty="0" err="1" smtClean="0">
                <a:solidFill>
                  <a:srgbClr val="C00000"/>
                </a:solidFill>
                <a:latin typeface="Arial Narrow" pitchFamily="34" charset="0"/>
              </a:rPr>
              <a:t>Latvia</a:t>
            </a:r>
            <a:r>
              <a:rPr lang="lv-LV" sz="4400" b="1" dirty="0" smtClean="0">
                <a:solidFill>
                  <a:srgbClr val="C00000"/>
                </a:solidFill>
                <a:latin typeface="Arial Narrow" pitchFamily="34" charset="0"/>
              </a:rPr>
              <a:t> &amp; EU</a:t>
            </a:r>
            <a:endParaRPr lang="lv-LV" sz="4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2671754" cy="1143000"/>
          </a:xfrm>
        </p:spPr>
        <p:txBody>
          <a:bodyPr/>
          <a:lstStyle/>
          <a:p>
            <a:r>
              <a:rPr lang="lv-LV" sz="3200" b="1" dirty="0" smtClean="0">
                <a:solidFill>
                  <a:srgbClr val="C00000"/>
                </a:solidFill>
                <a:latin typeface="Arial Narrow" pitchFamily="34" charset="0"/>
              </a:rPr>
              <a:t>IDU </a:t>
            </a:r>
            <a:r>
              <a:rPr lang="lv-LV" sz="3200" b="1" dirty="0" err="1" smtClean="0">
                <a:solidFill>
                  <a:srgbClr val="C00000"/>
                </a:solidFill>
                <a:latin typeface="Arial Narrow" pitchFamily="34" charset="0"/>
              </a:rPr>
              <a:t>prevalence</a:t>
            </a:r>
            <a:endParaRPr lang="lv-LV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0031" y="428604"/>
            <a:ext cx="5036713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472" y="4214818"/>
            <a:ext cx="2643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dirty="0" smtClean="0">
              <a:latin typeface="Arial Narrow" pitchFamily="32" charset="0"/>
            </a:endParaRPr>
          </a:p>
          <a:p>
            <a:r>
              <a:rPr lang="lv-LV" i="1" dirty="0" err="1" smtClean="0">
                <a:latin typeface="Arial Narrow" pitchFamily="32" charset="0"/>
              </a:rPr>
              <a:t>Prevalence</a:t>
            </a:r>
            <a:r>
              <a:rPr lang="lv-LV" i="1" dirty="0" smtClean="0">
                <a:latin typeface="Arial Narrow" pitchFamily="32" charset="0"/>
              </a:rPr>
              <a:t> </a:t>
            </a:r>
            <a:r>
              <a:rPr lang="lv-LV" b="1" i="1" dirty="0" err="1" smtClean="0">
                <a:latin typeface="Arial Narrow" pitchFamily="32" charset="0"/>
              </a:rPr>
              <a:t>in</a:t>
            </a:r>
            <a:r>
              <a:rPr lang="lv-LV" b="1" i="1" dirty="0" smtClean="0">
                <a:latin typeface="Arial Narrow" pitchFamily="32" charset="0"/>
              </a:rPr>
              <a:t> </a:t>
            </a:r>
            <a:r>
              <a:rPr lang="lv-LV" b="1" i="1" dirty="0" err="1" smtClean="0">
                <a:latin typeface="Arial Narrow" pitchFamily="32" charset="0"/>
              </a:rPr>
              <a:t>Latvia</a:t>
            </a:r>
            <a:r>
              <a:rPr lang="lv-LV" b="1" i="1" dirty="0" smtClean="0">
                <a:latin typeface="Arial Narrow" pitchFamily="32" charset="0"/>
              </a:rPr>
              <a:t>:</a:t>
            </a:r>
          </a:p>
          <a:p>
            <a:r>
              <a:rPr lang="lv-LV" i="1" dirty="0" smtClean="0">
                <a:latin typeface="Arial Narrow" pitchFamily="32" charset="0"/>
              </a:rPr>
              <a:t>IDU – 25–32%</a:t>
            </a:r>
          </a:p>
          <a:p>
            <a:r>
              <a:rPr lang="lv-LV" i="1" dirty="0" smtClean="0">
                <a:latin typeface="Arial Narrow" pitchFamily="32" charset="0"/>
              </a:rPr>
              <a:t>SW – 22%</a:t>
            </a:r>
          </a:p>
          <a:p>
            <a:endParaRPr lang="lv-LV" dirty="0" smtClean="0"/>
          </a:p>
          <a:p>
            <a:endParaRPr lang="lv-LV" dirty="0"/>
          </a:p>
        </p:txBody>
      </p:sp>
    </p:spTree>
  </p:cSld>
  <p:clrMapOvr>
    <a:masterClrMapping/>
  </p:clrMapOvr>
  <p:transition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1346200"/>
            <a:ext cx="6132512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4"/>
          <p:cNvSpPr>
            <a:spLocks noGrp="1"/>
          </p:cNvSpPr>
          <p:nvPr>
            <p:ph type="title"/>
          </p:nvPr>
        </p:nvSpPr>
        <p:spPr>
          <a:xfrm>
            <a:off x="571500" y="428625"/>
            <a:ext cx="8358188" cy="1154113"/>
          </a:xfrm>
        </p:spPr>
        <p:txBody>
          <a:bodyPr/>
          <a:lstStyle/>
          <a:p>
            <a:pPr algn="l" eaLnBrk="1" hangingPunct="1"/>
            <a:r>
              <a:rPr lang="lv-LV" altLang="lv-LV" sz="2800" dirty="0" smtClean="0"/>
              <a:t>                          </a:t>
            </a:r>
            <a:r>
              <a:rPr lang="lv-LV" altLang="lv-LV" sz="3000" b="1" dirty="0" err="1" smtClean="0">
                <a:latin typeface="Arial Narrow" pitchFamily="32" charset="0"/>
              </a:rPr>
              <a:t>New</a:t>
            </a:r>
            <a:r>
              <a:rPr lang="lv-LV" altLang="lv-LV" sz="3000" b="1" dirty="0" smtClean="0">
                <a:latin typeface="Arial Narrow" pitchFamily="32" charset="0"/>
              </a:rPr>
              <a:t> HIV </a:t>
            </a:r>
            <a:r>
              <a:rPr lang="lv-LV" altLang="lv-LV" sz="3000" b="1" dirty="0" err="1" smtClean="0">
                <a:latin typeface="Arial Narrow" pitchFamily="32" charset="0"/>
              </a:rPr>
              <a:t>infection</a:t>
            </a:r>
            <a:r>
              <a:rPr lang="lv-LV" altLang="lv-LV" sz="3000" b="1" dirty="0" smtClean="0">
                <a:latin typeface="Arial Narrow" pitchFamily="32" charset="0"/>
              </a:rPr>
              <a:t> </a:t>
            </a:r>
            <a:r>
              <a:rPr lang="lv-LV" altLang="lv-LV" sz="3000" b="1" dirty="0" err="1" smtClean="0">
                <a:latin typeface="Arial Narrow" pitchFamily="32" charset="0"/>
              </a:rPr>
              <a:t>cases</a:t>
            </a:r>
            <a:r>
              <a:rPr lang="lv-LV" altLang="lv-LV" sz="3000" b="1" dirty="0" smtClean="0">
                <a:latin typeface="Arial Narrow" pitchFamily="32" charset="0"/>
              </a:rPr>
              <a:t>, </a:t>
            </a:r>
            <a:r>
              <a:rPr lang="en-US" altLang="lv-LV" sz="3000" b="1" dirty="0" smtClean="0">
                <a:latin typeface="Arial Narrow" pitchFamily="32" charset="0"/>
              </a:rPr>
              <a:t>E</a:t>
            </a:r>
            <a:r>
              <a:rPr lang="lv-LV" altLang="lv-LV" sz="3000" b="1" dirty="0" smtClean="0">
                <a:latin typeface="Arial Narrow" pitchFamily="32" charset="0"/>
              </a:rPr>
              <a:t>U</a:t>
            </a:r>
            <a:r>
              <a:rPr lang="en-US" altLang="lv-LV" sz="3000" b="1" dirty="0" smtClean="0">
                <a:latin typeface="Arial Narrow" pitchFamily="32" charset="0"/>
              </a:rPr>
              <a:t>/EE</a:t>
            </a:r>
            <a:r>
              <a:rPr lang="lv-LV" altLang="lv-LV" sz="3000" b="1" dirty="0" smtClean="0">
                <a:latin typeface="Arial Narrow" pitchFamily="32" charset="0"/>
              </a:rPr>
              <a:t>Z</a:t>
            </a:r>
            <a:r>
              <a:rPr lang="lv-LV" altLang="lv-LV" sz="2800" b="1" dirty="0" smtClean="0">
                <a:latin typeface="Arial Narrow" pitchFamily="32" charset="0"/>
              </a:rPr>
              <a:t/>
            </a:r>
            <a:br>
              <a:rPr lang="lv-LV" altLang="lv-LV" sz="2800" b="1" dirty="0" smtClean="0">
                <a:latin typeface="Arial Narrow" pitchFamily="32" charset="0"/>
              </a:rPr>
            </a:br>
            <a:r>
              <a:rPr lang="lv-LV" altLang="lv-LV" sz="2800" b="1" dirty="0" smtClean="0">
                <a:latin typeface="Arial Narrow" pitchFamily="32" charset="0"/>
              </a:rPr>
              <a:t>                     		</a:t>
            </a:r>
            <a:r>
              <a:rPr lang="lv-LV" sz="3200" b="1" dirty="0" smtClean="0">
                <a:solidFill>
                  <a:srgbClr val="C00000"/>
                </a:solidFill>
                <a:latin typeface="Arial Narrow" pitchFamily="32" charset="0"/>
              </a:rPr>
              <a:t> </a:t>
            </a:r>
            <a:r>
              <a:rPr lang="lv-LV" sz="3200" b="1" dirty="0" err="1" smtClean="0">
                <a:solidFill>
                  <a:srgbClr val="C00000"/>
                </a:solidFill>
                <a:latin typeface="Arial Narrow" pitchFamily="32" charset="0"/>
              </a:rPr>
              <a:t>Latvia</a:t>
            </a:r>
            <a:r>
              <a:rPr lang="lv-LV" sz="3200" b="1" dirty="0" smtClean="0">
                <a:solidFill>
                  <a:srgbClr val="C00000"/>
                </a:solidFill>
                <a:latin typeface="Arial Narrow" pitchFamily="32" charset="0"/>
              </a:rPr>
              <a:t> </a:t>
            </a:r>
            <a:r>
              <a:rPr lang="lv-LV" sz="2800" b="1" dirty="0" smtClean="0">
                <a:solidFill>
                  <a:srgbClr val="C00000"/>
                </a:solidFill>
                <a:latin typeface="Arial Narrow" pitchFamily="32" charset="0"/>
              </a:rPr>
              <a:t> </a:t>
            </a:r>
            <a:r>
              <a:rPr lang="lv-LV" altLang="lv-LV" sz="2800" b="1" dirty="0" smtClean="0">
                <a:latin typeface="Arial Narrow" pitchFamily="32" charset="0"/>
              </a:rPr>
              <a:t>2013</a:t>
            </a:r>
            <a:r>
              <a:rPr lang="lv-LV" altLang="lv-LV" sz="2800" b="1" dirty="0" smtClean="0">
                <a:solidFill>
                  <a:schemeClr val="tx1"/>
                </a:solidFill>
                <a:latin typeface="Arial Narrow" pitchFamily="32" charset="0"/>
              </a:rPr>
              <a:t>: </a:t>
            </a:r>
            <a:r>
              <a:rPr lang="lv-LV" altLang="lv-LV" sz="3200" b="1" dirty="0" smtClean="0">
                <a:solidFill>
                  <a:schemeClr val="tx1"/>
                </a:solidFill>
                <a:latin typeface="Arial Narrow" pitchFamily="32" charset="0"/>
              </a:rPr>
              <a:t> </a:t>
            </a:r>
            <a:r>
              <a:rPr lang="lv-LV" sz="3200" b="1" dirty="0" smtClean="0">
                <a:solidFill>
                  <a:schemeClr val="tx1"/>
                </a:solidFill>
                <a:latin typeface="Arial Narrow" pitchFamily="32" charset="0"/>
              </a:rPr>
              <a:t>2</a:t>
            </a:r>
            <a:r>
              <a:rPr lang="lv-LV" sz="3200" b="1" baseline="30000" dirty="0" smtClean="0">
                <a:solidFill>
                  <a:schemeClr val="tx1"/>
                </a:solidFill>
                <a:latin typeface="Arial Narrow" pitchFamily="32" charset="0"/>
              </a:rPr>
              <a:t>nd</a:t>
            </a:r>
            <a:r>
              <a:rPr lang="lv-LV" sz="3200" b="1" dirty="0" smtClean="0">
                <a:solidFill>
                  <a:schemeClr val="tx1"/>
                </a:solidFill>
                <a:latin typeface="Arial Narrow" pitchFamily="32" charset="0"/>
              </a:rPr>
              <a:t> </a:t>
            </a:r>
            <a:r>
              <a:rPr lang="lv-LV" sz="3200" b="1" dirty="0" err="1" smtClean="0">
                <a:solidFill>
                  <a:schemeClr val="tx1"/>
                </a:solidFill>
                <a:latin typeface="Arial Narrow" pitchFamily="32" charset="0"/>
              </a:rPr>
              <a:t>with</a:t>
            </a:r>
            <a:r>
              <a:rPr lang="lv-LV" sz="3200" b="1" dirty="0" smtClean="0">
                <a:solidFill>
                  <a:schemeClr val="tx1"/>
                </a:solidFill>
                <a:latin typeface="Arial Narrow" pitchFamily="32" charset="0"/>
              </a:rPr>
              <a:t> 16,9</a:t>
            </a:r>
            <a:br>
              <a:rPr lang="lv-LV" sz="3200" b="1" dirty="0" smtClean="0">
                <a:solidFill>
                  <a:schemeClr val="tx1"/>
                </a:solidFill>
                <a:latin typeface="Arial Narrow" pitchFamily="32" charset="0"/>
              </a:rPr>
            </a:br>
            <a:r>
              <a:rPr lang="lv-LV" sz="3200" b="1" dirty="0" smtClean="0">
                <a:solidFill>
                  <a:srgbClr val="C00000"/>
                </a:solidFill>
                <a:latin typeface="Arial Narrow" pitchFamily="32" charset="0"/>
              </a:rPr>
              <a:t>		         		   2017: 1st </a:t>
            </a:r>
            <a:r>
              <a:rPr lang="lv-LV" sz="3200" b="1" dirty="0" err="1" smtClean="0">
                <a:solidFill>
                  <a:srgbClr val="C00000"/>
                </a:solidFill>
                <a:latin typeface="Arial Narrow" pitchFamily="32" charset="0"/>
              </a:rPr>
              <a:t>with</a:t>
            </a:r>
            <a:r>
              <a:rPr lang="lv-LV" sz="3200" b="1" dirty="0" smtClean="0">
                <a:solidFill>
                  <a:srgbClr val="C00000"/>
                </a:solidFill>
                <a:latin typeface="Arial Narrow" pitchFamily="32" charset="0"/>
              </a:rPr>
              <a:t> 18,5</a:t>
            </a:r>
            <a:endParaRPr lang="en-GB" altLang="lv-LV" sz="4800" b="1" dirty="0" smtClean="0">
              <a:solidFill>
                <a:srgbClr val="C00000"/>
              </a:solidFill>
              <a:latin typeface="Arial Narrow" pitchFamily="32" charset="0"/>
            </a:endParaRPr>
          </a:p>
        </p:txBody>
      </p:sp>
      <p:sp>
        <p:nvSpPr>
          <p:cNvPr id="6" name="Text Box 83"/>
          <p:cNvSpPr txBox="1">
            <a:spLocks noChangeArrowheads="1"/>
          </p:cNvSpPr>
          <p:nvPr/>
        </p:nvSpPr>
        <p:spPr bwMode="auto">
          <a:xfrm>
            <a:off x="328613" y="6561138"/>
            <a:ext cx="424338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0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itchFamily="20" charset="-128"/>
                <a:cs typeface="Arial" panose="020B0604020202020204" pitchFamily="34" charset="0"/>
              </a:rPr>
              <a:t>Source: ECDC/WHO (2014). HIV/AIDS Surveillance in Europe, 2013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57224" y="2071678"/>
            <a:ext cx="1928826" cy="1928826"/>
            <a:chOff x="0" y="4264586"/>
            <a:chExt cx="2140300" cy="1936331"/>
          </a:xfrm>
        </p:grpSpPr>
        <p:sp>
          <p:nvSpPr>
            <p:cNvPr id="7180" name="Rectangle 11"/>
            <p:cNvSpPr>
              <a:spLocks noChangeArrowheads="1"/>
            </p:cNvSpPr>
            <p:nvPr/>
          </p:nvSpPr>
          <p:spPr bwMode="auto">
            <a:xfrm>
              <a:off x="0" y="5392448"/>
              <a:ext cx="2140300" cy="296082"/>
            </a:xfrm>
            <a:prstGeom prst="rect">
              <a:avLst/>
            </a:prstGeom>
            <a:solidFill>
              <a:srgbClr val="E2001A"/>
            </a:solidFill>
            <a:ln w="9525" algn="ctr">
              <a:noFill/>
              <a:round/>
              <a:headEnd/>
              <a:tailEnd/>
            </a:ln>
          </p:spPr>
          <p:txBody>
            <a:bodyPr lIns="108000" tIns="36000" rIns="72000" bIns="72000"/>
            <a:lstStyle/>
            <a:p>
              <a:pPr algn="ctr">
                <a:lnSpc>
                  <a:spcPct val="90000"/>
                </a:lnSpc>
              </a:pPr>
              <a:r>
                <a:rPr lang="en-GB" altLang="lv-LV" u="sng" dirty="0">
                  <a:solidFill>
                    <a:schemeClr val="bg1"/>
                  </a:solidFill>
                  <a:latin typeface="Calibri" pitchFamily="34" charset="0"/>
                </a:rPr>
                <a:t>&gt;</a:t>
              </a:r>
              <a:r>
                <a:rPr lang="en-GB" altLang="lv-LV" dirty="0">
                  <a:solidFill>
                    <a:schemeClr val="bg1"/>
                  </a:solidFill>
                  <a:latin typeface="Calibri" pitchFamily="34" charset="0"/>
                </a:rPr>
                <a:t> 20   </a:t>
              </a:r>
            </a:p>
          </p:txBody>
        </p:sp>
        <p:sp>
          <p:nvSpPr>
            <p:cNvPr id="7181" name="Rectangle 12"/>
            <p:cNvSpPr>
              <a:spLocks noChangeArrowheads="1"/>
            </p:cNvSpPr>
            <p:nvPr/>
          </p:nvSpPr>
          <p:spPr bwMode="auto">
            <a:xfrm>
              <a:off x="0" y="5026252"/>
              <a:ext cx="2140300" cy="296082"/>
            </a:xfrm>
            <a:prstGeom prst="rect">
              <a:avLst/>
            </a:prstGeom>
            <a:solidFill>
              <a:srgbClr val="F6A800"/>
            </a:solidFill>
            <a:ln w="9525" algn="ctr">
              <a:noFill/>
              <a:round/>
              <a:headEnd/>
              <a:tailEnd/>
            </a:ln>
          </p:spPr>
          <p:txBody>
            <a:bodyPr lIns="108000" tIns="36000" rIns="72000" bIns="0"/>
            <a:lstStyle/>
            <a:p>
              <a:pPr algn="ctr">
                <a:lnSpc>
                  <a:spcPct val="90000"/>
                </a:lnSpc>
              </a:pPr>
              <a:r>
                <a:rPr lang="en-GB" altLang="lv-LV" dirty="0">
                  <a:latin typeface="Calibri" pitchFamily="34" charset="0"/>
                </a:rPr>
                <a:t>10 to &lt;20</a:t>
              </a:r>
            </a:p>
          </p:txBody>
        </p:sp>
        <p:sp>
          <p:nvSpPr>
            <p:cNvPr id="7182" name="Rectangle 13"/>
            <p:cNvSpPr>
              <a:spLocks noChangeArrowheads="1"/>
            </p:cNvSpPr>
            <p:nvPr/>
          </p:nvSpPr>
          <p:spPr bwMode="auto">
            <a:xfrm>
              <a:off x="0" y="4660056"/>
              <a:ext cx="2140300" cy="296082"/>
            </a:xfrm>
            <a:prstGeom prst="rect">
              <a:avLst/>
            </a:prstGeom>
            <a:solidFill>
              <a:srgbClr val="FFDD00"/>
            </a:solidFill>
            <a:ln w="9525" algn="ctr">
              <a:noFill/>
              <a:round/>
              <a:headEnd/>
              <a:tailEnd/>
            </a:ln>
          </p:spPr>
          <p:txBody>
            <a:bodyPr lIns="108000" tIns="36000" rIns="72000" bIns="72000"/>
            <a:lstStyle/>
            <a:p>
              <a:pPr algn="ctr">
                <a:lnSpc>
                  <a:spcPct val="90000"/>
                </a:lnSpc>
              </a:pPr>
              <a:r>
                <a:rPr lang="en-GB" altLang="lv-LV">
                  <a:latin typeface="Calibri" pitchFamily="34" charset="0"/>
                </a:rPr>
                <a:t>2  to &lt;10 </a:t>
              </a:r>
            </a:p>
          </p:txBody>
        </p:sp>
        <p:sp>
          <p:nvSpPr>
            <p:cNvPr id="7183" name="Rectangle 14"/>
            <p:cNvSpPr>
              <a:spLocks noChangeArrowheads="1"/>
            </p:cNvSpPr>
            <p:nvPr/>
          </p:nvSpPr>
          <p:spPr bwMode="auto">
            <a:xfrm>
              <a:off x="0" y="4264586"/>
              <a:ext cx="2140300" cy="325355"/>
            </a:xfrm>
            <a:prstGeom prst="rect">
              <a:avLst/>
            </a:prstGeom>
            <a:solidFill>
              <a:srgbClr val="FFF1C3"/>
            </a:solidFill>
            <a:ln w="9525" algn="ctr">
              <a:noFill/>
              <a:round/>
              <a:headEnd/>
              <a:tailEnd/>
            </a:ln>
          </p:spPr>
          <p:txBody>
            <a:bodyPr lIns="108000" tIns="72000" rIns="72000" bIns="72000"/>
            <a:lstStyle/>
            <a:p>
              <a:pPr algn="ctr">
                <a:lnSpc>
                  <a:spcPct val="90000"/>
                </a:lnSpc>
              </a:pPr>
              <a:r>
                <a:rPr lang="en-GB" altLang="lv-LV">
                  <a:latin typeface="Calibri" pitchFamily="34" charset="0"/>
                  <a:sym typeface="Symbol" pitchFamily="18" charset="2"/>
                </a:rPr>
                <a:t>&lt;</a:t>
              </a:r>
              <a:r>
                <a:rPr lang="en-GB" altLang="lv-LV">
                  <a:latin typeface="Calibri" pitchFamily="34" charset="0"/>
                </a:rPr>
                <a:t> 2</a:t>
              </a:r>
            </a:p>
          </p:txBody>
        </p:sp>
        <p:sp>
          <p:nvSpPr>
            <p:cNvPr id="7184" name="Rectangle 15"/>
            <p:cNvSpPr>
              <a:spLocks noChangeArrowheads="1"/>
            </p:cNvSpPr>
            <p:nvPr/>
          </p:nvSpPr>
          <p:spPr bwMode="auto">
            <a:xfrm>
              <a:off x="4" y="5736066"/>
              <a:ext cx="2140296" cy="464851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round/>
              <a:headEnd/>
              <a:tailEnd/>
            </a:ln>
          </p:spPr>
          <p:txBody>
            <a:bodyPr lIns="72000" tIns="72000" rIns="72000" bIns="72000"/>
            <a:lstStyle/>
            <a:p>
              <a:pPr algn="ctr">
                <a:lnSpc>
                  <a:spcPct val="90000"/>
                </a:lnSpc>
              </a:pPr>
              <a:r>
                <a:rPr lang="lv-LV" altLang="lv-LV" sz="1600">
                  <a:latin typeface="Calibri" pitchFamily="34" charset="0"/>
                </a:rPr>
                <a:t>Not available data</a:t>
              </a:r>
              <a:endParaRPr lang="en-GB" altLang="lv-LV" sz="1600">
                <a:latin typeface="Calibri" pitchFamily="34" charset="0"/>
              </a:endParaRPr>
            </a:p>
          </p:txBody>
        </p:sp>
      </p:grpSp>
      <p:sp>
        <p:nvSpPr>
          <p:cNvPr id="7174" name="TextBox 25"/>
          <p:cNvSpPr txBox="1">
            <a:spLocks noChangeArrowheads="1"/>
          </p:cNvSpPr>
          <p:nvPr/>
        </p:nvSpPr>
        <p:spPr bwMode="auto">
          <a:xfrm>
            <a:off x="642910" y="1643050"/>
            <a:ext cx="2578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 sz="1800" b="1">
                <a:latin typeface="Calibri" pitchFamily="34" charset="0"/>
                <a:cs typeface="Arial" charset="0"/>
              </a:rPr>
              <a:t>Per </a:t>
            </a:r>
            <a:r>
              <a:rPr lang="en-GB" sz="1800" b="1">
                <a:latin typeface="Calibri" pitchFamily="34" charset="0"/>
                <a:cs typeface="Arial" charset="0"/>
              </a:rPr>
              <a:t> 100 000 </a:t>
            </a:r>
            <a:r>
              <a:rPr lang="lv-LV" sz="1800" b="1">
                <a:latin typeface="Calibri" pitchFamily="34" charset="0"/>
                <a:cs typeface="Arial" charset="0"/>
              </a:rPr>
              <a:t>inhabitants</a:t>
            </a:r>
            <a:endParaRPr lang="en-GB" sz="1800" b="1">
              <a:latin typeface="Calibri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29488" y="3143248"/>
            <a:ext cx="171451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dirty="0" smtClean="0">
                <a:solidFill>
                  <a:schemeClr val="tx1"/>
                </a:solidFill>
              </a:rPr>
              <a:t>16,9 – </a:t>
            </a:r>
            <a:r>
              <a:rPr lang="lv-LV" sz="2800" b="1" dirty="0" smtClean="0">
                <a:solidFill>
                  <a:srgbClr val="FF0000"/>
                </a:solidFill>
              </a:rPr>
              <a:t>18,5</a:t>
            </a:r>
            <a:endParaRPr lang="lv-LV" sz="28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98775" y="5022850"/>
            <a:ext cx="757238" cy="325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2000" b="1" dirty="0">
                <a:solidFill>
                  <a:schemeClr val="tx1"/>
                </a:solidFill>
              </a:rPr>
              <a:t>10,4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789488" y="3956050"/>
            <a:ext cx="760412" cy="325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2000" b="1" dirty="0">
                <a:solidFill>
                  <a:schemeClr val="tx1"/>
                </a:solidFill>
              </a:rPr>
              <a:t>10,0</a:t>
            </a:r>
          </a:p>
        </p:txBody>
      </p:sp>
      <p:sp>
        <p:nvSpPr>
          <p:cNvPr id="7179" name="TextBox 7"/>
          <p:cNvSpPr txBox="1">
            <a:spLocks noChangeArrowheads="1"/>
          </p:cNvSpPr>
          <p:nvPr/>
        </p:nvSpPr>
        <p:spPr bwMode="auto">
          <a:xfrm>
            <a:off x="4572000" y="6465888"/>
            <a:ext cx="4360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v-LV" sz="1600" i="1">
                <a:latin typeface="Arial Narrow" pitchFamily="32" charset="0"/>
              </a:rPr>
              <a:t>Data source: Center for disease Prevention and Control 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7643834" y="2714620"/>
            <a:ext cx="200020" cy="2000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8" name="TextBox 17"/>
          <p:cNvSpPr txBox="1"/>
          <p:nvPr/>
        </p:nvSpPr>
        <p:spPr>
          <a:xfrm>
            <a:off x="571472" y="5286388"/>
            <a:ext cx="22397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 err="1" smtClean="0">
                <a:latin typeface="Arial Narrow" pitchFamily="34" charset="0"/>
              </a:rPr>
              <a:t>New</a:t>
            </a:r>
            <a:r>
              <a:rPr lang="lv-LV" sz="2000" b="1" dirty="0" smtClean="0">
                <a:latin typeface="Arial Narrow" pitchFamily="34" charset="0"/>
              </a:rPr>
              <a:t> </a:t>
            </a:r>
            <a:r>
              <a:rPr lang="lv-LV" sz="2000" b="1" dirty="0" err="1" smtClean="0">
                <a:latin typeface="Arial Narrow" pitchFamily="34" charset="0"/>
              </a:rPr>
              <a:t>cases</a:t>
            </a:r>
            <a:r>
              <a:rPr lang="lv-LV" sz="2000" b="1" dirty="0" smtClean="0">
                <a:latin typeface="Arial Narrow" pitchFamily="34" charset="0"/>
              </a:rPr>
              <a:t> </a:t>
            </a:r>
            <a:r>
              <a:rPr lang="lv-LV" sz="2000" b="1" dirty="0" err="1" smtClean="0">
                <a:latin typeface="Arial Narrow" pitchFamily="34" charset="0"/>
              </a:rPr>
              <a:t>in</a:t>
            </a:r>
            <a:r>
              <a:rPr lang="lv-LV" sz="2000" b="1" dirty="0" smtClean="0">
                <a:latin typeface="Arial Narrow" pitchFamily="34" charset="0"/>
              </a:rPr>
              <a:t> </a:t>
            </a:r>
            <a:r>
              <a:rPr lang="lv-LV" sz="2000" b="1" dirty="0" err="1" smtClean="0">
                <a:latin typeface="Arial Narrow" pitchFamily="34" charset="0"/>
              </a:rPr>
              <a:t>Latvia</a:t>
            </a:r>
            <a:r>
              <a:rPr lang="lv-LV" sz="2000" b="1" dirty="0" smtClean="0">
                <a:latin typeface="Arial Narrow" pitchFamily="34" charset="0"/>
              </a:rPr>
              <a:t>:</a:t>
            </a:r>
          </a:p>
          <a:p>
            <a:r>
              <a:rPr lang="lv-LV" sz="2000" dirty="0" err="1" smtClean="0">
                <a:latin typeface="Arial Narrow" pitchFamily="34" charset="0"/>
              </a:rPr>
              <a:t>Heterosexual</a:t>
            </a:r>
            <a:r>
              <a:rPr lang="lv-LV" sz="2000" dirty="0" smtClean="0">
                <a:latin typeface="Arial Narrow" pitchFamily="34" charset="0"/>
              </a:rPr>
              <a:t> -38%</a:t>
            </a:r>
          </a:p>
          <a:p>
            <a:r>
              <a:rPr lang="lv-LV" sz="2000" dirty="0" err="1" smtClean="0">
                <a:latin typeface="Arial Narrow" pitchFamily="34" charset="0"/>
              </a:rPr>
              <a:t>Uknown</a:t>
            </a:r>
            <a:r>
              <a:rPr lang="lv-LV" sz="2000" dirty="0" smtClean="0">
                <a:latin typeface="Arial Narrow" pitchFamily="34" charset="0"/>
              </a:rPr>
              <a:t> – 37%</a:t>
            </a:r>
          </a:p>
          <a:p>
            <a:r>
              <a:rPr lang="lv-LV" sz="2000" dirty="0" smtClean="0">
                <a:latin typeface="Arial Narrow" pitchFamily="34" charset="0"/>
              </a:rPr>
              <a:t>IDU -17%</a:t>
            </a:r>
            <a:endParaRPr lang="lv-LV" sz="2000" dirty="0">
              <a:latin typeface="Arial Narrow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/>
            </a:extLst>
          </p:cNvPr>
          <p:cNvSpPr/>
          <p:nvPr/>
        </p:nvSpPr>
        <p:spPr>
          <a:xfrm>
            <a:off x="7188200" y="2781300"/>
            <a:ext cx="1527175" cy="325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dirty="0">
                <a:solidFill>
                  <a:schemeClr val="tx1"/>
                </a:solidFill>
              </a:rPr>
              <a:t>24,6 - </a:t>
            </a:r>
            <a:r>
              <a:rPr lang="lv-LV" sz="2000" b="1" dirty="0">
                <a:solidFill>
                  <a:srgbClr val="FF0000"/>
                </a:solidFill>
              </a:rPr>
              <a:t>17,4</a:t>
            </a:r>
            <a:endParaRPr lang="lv-LV" sz="20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58082" y="3571877"/>
            <a:ext cx="1285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altLang="lv-LV" b="1" dirty="0" smtClean="0">
                <a:solidFill>
                  <a:srgbClr val="FF0000"/>
                </a:solidFill>
                <a:latin typeface="Times New Roman" pitchFamily="18" charset="0"/>
              </a:rPr>
              <a:t>7,4 (LT)</a:t>
            </a:r>
            <a:endParaRPr lang="lv-LV" dirty="0"/>
          </a:p>
        </p:txBody>
      </p:sp>
    </p:spTree>
  </p:cSld>
  <p:clrMapOvr>
    <a:masterClrMapping/>
  </p:clrMapOvr>
  <p:transition>
    <p:cover/>
    <p:sndAc>
      <p:stSnd>
        <p:snd r:embed="rId3" name="typ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772400" cy="1143000"/>
          </a:xfrm>
        </p:spPr>
        <p:txBody>
          <a:bodyPr/>
          <a:lstStyle/>
          <a:p>
            <a:r>
              <a:rPr lang="lv-LV" sz="4000" b="1" dirty="0" err="1" smtClean="0">
                <a:solidFill>
                  <a:srgbClr val="C00000"/>
                </a:solidFill>
                <a:latin typeface="Arial Narrow" pitchFamily="34" charset="0"/>
              </a:rPr>
              <a:t>Background</a:t>
            </a:r>
            <a:r>
              <a:rPr lang="lv-LV" sz="4000" b="1" dirty="0" smtClean="0">
                <a:solidFill>
                  <a:srgbClr val="C00000"/>
                </a:solidFill>
                <a:latin typeface="Arial Narrow" pitchFamily="34" charset="0"/>
              </a:rPr>
              <a:t> LV: </a:t>
            </a:r>
            <a:r>
              <a:rPr lang="lv-LV" sz="4000" b="1" dirty="0" err="1" smtClean="0">
                <a:solidFill>
                  <a:srgbClr val="C00000"/>
                </a:solidFill>
                <a:latin typeface="Arial Narrow" pitchFamily="34" charset="0"/>
              </a:rPr>
              <a:t>country</a:t>
            </a:r>
            <a:r>
              <a:rPr lang="lv-LV" sz="40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lv-LV" sz="4000" b="1" dirty="0" err="1" smtClean="0">
                <a:solidFill>
                  <a:srgbClr val="C00000"/>
                </a:solidFill>
                <a:latin typeface="Arial Narrow" pitchFamily="34" charset="0"/>
              </a:rPr>
              <a:t>situation</a:t>
            </a:r>
            <a:r>
              <a:rPr lang="lv-LV" sz="40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endParaRPr lang="lv-LV" sz="40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0174"/>
            <a:ext cx="8243918" cy="5143536"/>
          </a:xfrm>
        </p:spPr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No specific structure for help for dependant women</a:t>
            </a:r>
          </a:p>
          <a:p>
            <a:r>
              <a:rPr lang="en-US" dirty="0" smtClean="0">
                <a:latin typeface="Arial Narrow" pitchFamily="34" charset="0"/>
              </a:rPr>
              <a:t>Support and help could be found in 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HIV prevention points, 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Local municipalities’ social services, 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Crisis centers, shelters</a:t>
            </a:r>
            <a:endParaRPr lang="lv-LV" dirty="0" smtClean="0">
              <a:latin typeface="Arial Narrow" pitchFamily="34" charset="0"/>
            </a:endParaRPr>
          </a:p>
          <a:p>
            <a:pPr lvl="1"/>
            <a:r>
              <a:rPr lang="lv-LV" dirty="0" err="1" smtClean="0">
                <a:latin typeface="Arial Narrow" pitchFamily="34" charset="0"/>
              </a:rPr>
              <a:t>Addiction</a:t>
            </a:r>
            <a:r>
              <a:rPr lang="lv-LV" dirty="0" smtClean="0">
                <a:latin typeface="Arial Narrow" pitchFamily="34" charset="0"/>
              </a:rPr>
              <a:t> </a:t>
            </a:r>
            <a:r>
              <a:rPr lang="lv-LV" dirty="0" err="1" smtClean="0">
                <a:latin typeface="Arial Narrow" pitchFamily="34" charset="0"/>
              </a:rPr>
              <a:t>treatment</a:t>
            </a:r>
            <a:r>
              <a:rPr lang="lv-LV" dirty="0" smtClean="0">
                <a:latin typeface="Arial Narrow" pitchFamily="34" charset="0"/>
              </a:rPr>
              <a:t>  (</a:t>
            </a:r>
            <a:r>
              <a:rPr lang="lv-LV" dirty="0" err="1" smtClean="0">
                <a:latin typeface="Arial Narrow" pitchFamily="34" charset="0"/>
              </a:rPr>
              <a:t>hospital</a:t>
            </a:r>
            <a:r>
              <a:rPr lang="lv-LV" dirty="0" smtClean="0">
                <a:latin typeface="Arial Narrow" pitchFamily="34" charset="0"/>
              </a:rPr>
              <a:t>) &amp; OST </a:t>
            </a:r>
            <a:r>
              <a:rPr lang="lv-LV" dirty="0" err="1" smtClean="0">
                <a:latin typeface="Arial Narrow" pitchFamily="34" charset="0"/>
              </a:rPr>
              <a:t>program</a:t>
            </a:r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In process elaboration </a:t>
            </a:r>
          </a:p>
          <a:p>
            <a:pPr lvl="1"/>
            <a:r>
              <a:rPr lang="lv-LV" dirty="0" smtClean="0">
                <a:latin typeface="Arial Narrow" pitchFamily="34" charset="0"/>
              </a:rPr>
              <a:t>P</a:t>
            </a:r>
            <a:r>
              <a:rPr lang="en-US" dirty="0" err="1" smtClean="0">
                <a:latin typeface="Arial Narrow" pitchFamily="34" charset="0"/>
              </a:rPr>
              <a:t>rogram</a:t>
            </a:r>
            <a:r>
              <a:rPr lang="en-US" dirty="0" smtClean="0">
                <a:latin typeface="Arial Narrow" pitchFamily="34" charset="0"/>
              </a:rPr>
              <a:t> for</a:t>
            </a:r>
            <a:r>
              <a:rPr lang="lv-LV" dirty="0" smtClean="0">
                <a:latin typeface="Arial Narrow" pitchFamily="34" charset="0"/>
              </a:rPr>
              <a:t> SW</a:t>
            </a:r>
            <a:r>
              <a:rPr lang="en-US" dirty="0" smtClean="0">
                <a:latin typeface="Arial Narrow" pitchFamily="34" charset="0"/>
              </a:rPr>
              <a:t> </a:t>
            </a:r>
            <a:r>
              <a:rPr lang="lv-LV" dirty="0" smtClean="0">
                <a:latin typeface="Arial Narrow" pitchFamily="34" charset="0"/>
              </a:rPr>
              <a:t>R</a:t>
            </a:r>
            <a:r>
              <a:rPr lang="en-US" dirty="0" err="1" smtClean="0">
                <a:latin typeface="Arial Narrow" pitchFamily="34" charset="0"/>
              </a:rPr>
              <a:t>ehabilitation</a:t>
            </a:r>
            <a:r>
              <a:rPr lang="en-US" dirty="0" smtClean="0">
                <a:latin typeface="Arial Narrow" pitchFamily="34" charset="0"/>
              </a:rPr>
              <a:t> under Welfare Ministry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Prostitution </a:t>
            </a:r>
            <a:r>
              <a:rPr lang="lv-LV" dirty="0" smtClean="0">
                <a:latin typeface="Arial Narrow" pitchFamily="34" charset="0"/>
              </a:rPr>
              <a:t>L</a:t>
            </a:r>
            <a:r>
              <a:rPr lang="en-US" dirty="0" smtClean="0">
                <a:latin typeface="Arial Narrow" pitchFamily="34" charset="0"/>
              </a:rPr>
              <a:t>aw under Interior </a:t>
            </a:r>
            <a:r>
              <a:rPr lang="lv-LV" dirty="0" smtClean="0">
                <a:latin typeface="Arial Narrow" pitchFamily="34" charset="0"/>
              </a:rPr>
              <a:t>M</a:t>
            </a:r>
            <a:r>
              <a:rPr lang="en-US" dirty="0" err="1" smtClean="0">
                <a:latin typeface="Arial Narrow" pitchFamily="34" charset="0"/>
              </a:rPr>
              <a:t>inistry</a:t>
            </a:r>
            <a:endParaRPr lang="en-US" dirty="0" smtClean="0">
              <a:latin typeface="Arial Narrow" pitchFamily="34" charset="0"/>
            </a:endParaRPr>
          </a:p>
          <a:p>
            <a:pPr lvl="1"/>
            <a:endParaRPr lang="lv-LV" dirty="0"/>
          </a:p>
        </p:txBody>
      </p:sp>
    </p:spTree>
  </p:cSld>
  <p:clrMapOvr>
    <a:masterClrMapping/>
  </p:clrMapOvr>
  <p:transition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dirty="0" err="1" smtClean="0">
                <a:latin typeface="Arial Narrow" pitchFamily="34" charset="0"/>
              </a:rPr>
              <a:t>Latvia</a:t>
            </a:r>
            <a:r>
              <a:rPr lang="lv-LV" dirty="0" smtClean="0">
                <a:latin typeface="Arial Narrow" pitchFamily="34" charset="0"/>
              </a:rPr>
              <a:t>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sz="2400" b="1" dirty="0" smtClean="0">
                <a:solidFill>
                  <a:srgbClr val="C00000"/>
                </a:solidFill>
                <a:latin typeface="Arial Narrow" pitchFamily="34" charset="0"/>
              </a:rPr>
              <a:t>7077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 registered HIV+ </a:t>
            </a:r>
            <a:r>
              <a:rPr lang="lv-LV" sz="2400" b="1" dirty="0" smtClean="0">
                <a:solidFill>
                  <a:srgbClr val="C00000"/>
                </a:solidFill>
                <a:latin typeface="Arial Narrow" pitchFamily="34" charset="0"/>
              </a:rPr>
              <a:t>;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1</a:t>
            </a:r>
            <a:r>
              <a:rPr lang="lv-LV" sz="2400" b="1" dirty="0" smtClean="0">
                <a:solidFill>
                  <a:srgbClr val="C00000"/>
                </a:solidFill>
                <a:latin typeface="Arial Narrow" pitchFamily="34" charset="0"/>
              </a:rPr>
              <a:t>836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 – AIDS patients</a:t>
            </a:r>
            <a:r>
              <a:rPr lang="lv-LV" sz="24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lv-LV" sz="1800" i="1" dirty="0" smtClean="0">
                <a:solidFill>
                  <a:srgbClr val="C00000"/>
                </a:solidFill>
                <a:latin typeface="Arial Narrow" pitchFamily="34" charset="0"/>
              </a:rPr>
              <a:t>(2017.)</a:t>
            </a:r>
            <a:endParaRPr lang="lv-LV" sz="1800" i="1" dirty="0" smtClean="0">
              <a:solidFill>
                <a:srgbClr val="C00000"/>
              </a:solidFill>
            </a:endParaRPr>
          </a:p>
        </p:txBody>
      </p:sp>
      <p:pic>
        <p:nvPicPr>
          <p:cNvPr id="9219" name="Picture 2" descr="C:\Users\Solvita.Klavina\Desktop\Blue\KCM_inficeta_teritorija_20_12_201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20725" y="1985963"/>
            <a:ext cx="5610225" cy="3297237"/>
          </a:xfrm>
          <a:noFill/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6215063" y="2071688"/>
            <a:ext cx="27860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lv-LV" altLang="lv-LV" sz="2000" b="1">
                <a:latin typeface="Arial Narrow" pitchFamily="34" charset="0"/>
              </a:rPr>
              <a:t>Harm reduction, HIV prevention work: </a:t>
            </a:r>
          </a:p>
          <a:p>
            <a:pPr eaLnBrk="1" hangingPunct="1"/>
            <a:r>
              <a:rPr lang="lv-LV" altLang="lv-LV" sz="2000">
                <a:latin typeface="Arial Narrow" pitchFamily="34" charset="0"/>
              </a:rPr>
              <a:t>19 </a:t>
            </a:r>
            <a:r>
              <a:rPr lang="en-US" altLang="lv-LV" sz="2000">
                <a:latin typeface="Arial Narrow" pitchFamily="34" charset="0"/>
              </a:rPr>
              <a:t>HIV Prevention point</a:t>
            </a:r>
            <a:r>
              <a:rPr lang="lv-LV" altLang="lv-LV" sz="2000">
                <a:latin typeface="Arial Narrow" pitchFamily="34" charset="0"/>
              </a:rPr>
              <a:t>s in 16 municipalities -         </a:t>
            </a:r>
            <a:r>
              <a:rPr lang="lv-LV" altLang="lv-LV" sz="2000" b="1">
                <a:latin typeface="Arial Narrow" pitchFamily="34" charset="0"/>
              </a:rPr>
              <a:t>HPP network in</a:t>
            </a:r>
            <a:r>
              <a:rPr lang="en-US" altLang="lv-LV" sz="2000" b="1">
                <a:latin typeface="Arial Narrow" pitchFamily="34" charset="0"/>
              </a:rPr>
              <a:t> Latvia </a:t>
            </a:r>
            <a:endParaRPr lang="lv-LV" sz="2000" b="1">
              <a:latin typeface="Arial Narrow" pitchFamily="34" charset="0"/>
            </a:endParaRPr>
          </a:p>
        </p:txBody>
      </p: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500034" y="5786454"/>
            <a:ext cx="8429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endParaRPr lang="lv-LV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lv-LV" dirty="0" err="1">
                <a:latin typeface="Arial Narrow" pitchFamily="34" charset="0"/>
              </a:rPr>
              <a:t>Concentrated</a:t>
            </a:r>
            <a:r>
              <a:rPr lang="lv-LV" dirty="0">
                <a:latin typeface="Arial Narrow" pitchFamily="34" charset="0"/>
              </a:rPr>
              <a:t> HIV </a:t>
            </a:r>
            <a:r>
              <a:rPr lang="lv-LV" dirty="0" err="1">
                <a:latin typeface="Arial Narrow" pitchFamily="34" charset="0"/>
              </a:rPr>
              <a:t>epidemic</a:t>
            </a:r>
            <a:r>
              <a:rPr lang="lv-LV" dirty="0">
                <a:latin typeface="Arial Narrow" pitchFamily="34" charset="0"/>
              </a:rPr>
              <a:t> </a:t>
            </a:r>
            <a:r>
              <a:rPr lang="lv-LV" dirty="0" err="1">
                <a:latin typeface="Arial Narrow" pitchFamily="34" charset="0"/>
              </a:rPr>
              <a:t>in</a:t>
            </a:r>
            <a:r>
              <a:rPr lang="lv-LV" dirty="0">
                <a:latin typeface="Arial Narrow" pitchFamily="34" charset="0"/>
              </a:rPr>
              <a:t> </a:t>
            </a:r>
            <a:r>
              <a:rPr lang="lv-LV" dirty="0" err="1">
                <a:latin typeface="Arial Narrow" pitchFamily="34" charset="0"/>
              </a:rPr>
              <a:t>male</a:t>
            </a:r>
            <a:r>
              <a:rPr lang="lv-LV" dirty="0">
                <a:latin typeface="Arial Narrow" pitchFamily="34" charset="0"/>
              </a:rPr>
              <a:t> </a:t>
            </a:r>
            <a:r>
              <a:rPr lang="lv-LV" dirty="0" err="1">
                <a:latin typeface="Arial Narrow" pitchFamily="34" charset="0"/>
              </a:rPr>
              <a:t>IDU’s</a:t>
            </a:r>
            <a:r>
              <a:rPr lang="lv-LV" dirty="0">
                <a:latin typeface="Arial Narrow" pitchFamily="34" charset="0"/>
              </a:rPr>
              <a:t> </a:t>
            </a:r>
            <a:r>
              <a:rPr lang="lv-LV" dirty="0" err="1">
                <a:latin typeface="Arial Narrow" pitchFamily="34" charset="0"/>
              </a:rPr>
              <a:t>community</a:t>
            </a:r>
            <a:r>
              <a:rPr lang="lv-LV" dirty="0">
                <a:latin typeface="Arial Narrow" pitchFamily="34" charset="0"/>
              </a:rPr>
              <a:t> </a:t>
            </a:r>
            <a:r>
              <a:rPr lang="lv-LV" sz="1600" i="1" dirty="0">
                <a:latin typeface="Arial Narrow" pitchFamily="34" charset="0"/>
              </a:rPr>
              <a:t>(WHO </a:t>
            </a:r>
            <a:r>
              <a:rPr lang="lv-LV" sz="1600" i="1" dirty="0" err="1">
                <a:latin typeface="Arial Narrow" pitchFamily="34" charset="0"/>
              </a:rPr>
              <a:t>experts</a:t>
            </a:r>
            <a:r>
              <a:rPr lang="lv-LV" sz="1600" i="1" dirty="0">
                <a:latin typeface="Arial Narrow" pitchFamily="34" charset="0"/>
              </a:rPr>
              <a:t>, 2011)</a:t>
            </a:r>
          </a:p>
          <a:p>
            <a:pPr marL="0" lvl="1" algn="r" eaLnBrk="1" hangingPunct="1">
              <a:lnSpc>
                <a:spcPct val="80000"/>
              </a:lnSpc>
            </a:pPr>
            <a:r>
              <a:rPr lang="lv-LV" sz="2200" i="1" dirty="0" err="1" smtClean="0">
                <a:latin typeface="Arial Narrow" pitchFamily="34" charset="0"/>
              </a:rPr>
              <a:t>Prevalence</a:t>
            </a:r>
            <a:r>
              <a:rPr lang="lv-LV" sz="2200" i="1" dirty="0" smtClean="0">
                <a:latin typeface="Arial Narrow" pitchFamily="34" charset="0"/>
              </a:rPr>
              <a:t> PWID: </a:t>
            </a:r>
            <a:r>
              <a:rPr lang="en-US" sz="2200" i="1" dirty="0">
                <a:latin typeface="Arial Narrow" pitchFamily="34" charset="0"/>
              </a:rPr>
              <a:t>HIV </a:t>
            </a:r>
            <a:r>
              <a:rPr lang="lv-LV" sz="2200" i="1" dirty="0" smtClean="0">
                <a:latin typeface="Arial Narrow" pitchFamily="34" charset="0"/>
              </a:rPr>
              <a:t>+ </a:t>
            </a:r>
            <a:r>
              <a:rPr lang="en-US" sz="2200" i="1" dirty="0" smtClean="0">
                <a:latin typeface="Arial Narrow" pitchFamily="34" charset="0"/>
              </a:rPr>
              <a:t>2</a:t>
            </a:r>
            <a:r>
              <a:rPr lang="lv-LV" sz="2200" i="1" dirty="0">
                <a:latin typeface="Arial Narrow" pitchFamily="34" charset="0"/>
              </a:rPr>
              <a:t>5</a:t>
            </a:r>
            <a:r>
              <a:rPr lang="en-US" sz="2200" i="1" dirty="0">
                <a:latin typeface="Arial Narrow" pitchFamily="34" charset="0"/>
              </a:rPr>
              <a:t>%- 32% , </a:t>
            </a:r>
            <a:r>
              <a:rPr lang="lv-LV" sz="2200" i="1" dirty="0" err="1">
                <a:latin typeface="Arial Narrow" pitchFamily="34" charset="0"/>
              </a:rPr>
              <a:t>hep</a:t>
            </a:r>
            <a:r>
              <a:rPr lang="lv-LV" sz="2200" i="1" dirty="0">
                <a:latin typeface="Arial Narrow" pitchFamily="34" charset="0"/>
              </a:rPr>
              <a:t> C</a:t>
            </a:r>
            <a:r>
              <a:rPr lang="en-US" sz="2200" i="1" dirty="0">
                <a:latin typeface="Arial Narrow" pitchFamily="34" charset="0"/>
              </a:rPr>
              <a:t> </a:t>
            </a:r>
            <a:r>
              <a:rPr lang="lv-LV" sz="2200" i="1" dirty="0">
                <a:latin typeface="Arial Narrow" pitchFamily="34" charset="0"/>
              </a:rPr>
              <a:t>-</a:t>
            </a:r>
            <a:r>
              <a:rPr lang="en-US" sz="2200" i="1" dirty="0">
                <a:latin typeface="Arial Narrow" pitchFamily="34" charset="0"/>
              </a:rPr>
              <a:t> </a:t>
            </a:r>
            <a:r>
              <a:rPr lang="lv-LV" sz="2200" i="1" dirty="0">
                <a:latin typeface="Arial Narrow" pitchFamily="34" charset="0"/>
              </a:rPr>
              <a:t>~</a:t>
            </a:r>
            <a:r>
              <a:rPr lang="en-US" sz="2200" i="1" dirty="0">
                <a:latin typeface="Arial Narrow" pitchFamily="34" charset="0"/>
              </a:rPr>
              <a:t>82</a:t>
            </a:r>
            <a:r>
              <a:rPr lang="en-US" sz="2200" i="1" dirty="0" smtClean="0">
                <a:latin typeface="Arial Narrow" pitchFamily="34" charset="0"/>
              </a:rPr>
              <a:t>%</a:t>
            </a:r>
            <a:r>
              <a:rPr lang="lv-LV" sz="2200" i="1" dirty="0" smtClean="0">
                <a:latin typeface="Arial Narrow" pitchFamily="34" charset="0"/>
              </a:rPr>
              <a:t>;    </a:t>
            </a:r>
            <a:endParaRPr lang="lv-LV" i="1" dirty="0">
              <a:latin typeface="Arial Narrow" pitchFamily="34" charset="0"/>
            </a:endParaRPr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6011863" y="4738688"/>
            <a:ext cx="21764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lv-LV" sz="1100" i="1">
                <a:latin typeface="Arial Narrow" pitchFamily="34" charset="0"/>
              </a:rPr>
              <a:t>Data source: Center for disease Prevention and Control </a:t>
            </a:r>
          </a:p>
        </p:txBody>
      </p:sp>
      <p:grpSp>
        <p:nvGrpSpPr>
          <p:cNvPr id="9223" name="Group 6"/>
          <p:cNvGrpSpPr>
            <a:grpSpLocks/>
          </p:cNvGrpSpPr>
          <p:nvPr/>
        </p:nvGrpSpPr>
        <p:grpSpPr bwMode="auto">
          <a:xfrm>
            <a:off x="744538" y="971550"/>
            <a:ext cx="5454650" cy="4197350"/>
            <a:chOff x="512256" y="112370"/>
            <a:chExt cx="7941560" cy="6385992"/>
          </a:xfrm>
        </p:grpSpPr>
        <p:grpSp>
          <p:nvGrpSpPr>
            <p:cNvPr id="9226" name="Group 7"/>
            <p:cNvGrpSpPr>
              <a:grpSpLocks/>
            </p:cNvGrpSpPr>
            <p:nvPr/>
          </p:nvGrpSpPr>
          <p:grpSpPr bwMode="auto">
            <a:xfrm>
              <a:off x="512256" y="112370"/>
              <a:ext cx="7941560" cy="6385992"/>
              <a:chOff x="499677" y="116632"/>
              <a:chExt cx="7941560" cy="6385992"/>
            </a:xfrm>
          </p:grpSpPr>
          <p:grpSp>
            <p:nvGrpSpPr>
              <p:cNvPr id="9229" name="Group 32"/>
              <p:cNvGrpSpPr>
                <a:grpSpLocks/>
              </p:cNvGrpSpPr>
              <p:nvPr/>
            </p:nvGrpSpPr>
            <p:grpSpPr bwMode="auto">
              <a:xfrm>
                <a:off x="5771956" y="116632"/>
                <a:ext cx="2669281" cy="858037"/>
                <a:chOff x="5771956" y="116632"/>
                <a:chExt cx="2669281" cy="858037"/>
              </a:xfrm>
            </p:grpSpPr>
            <p:sp>
              <p:nvSpPr>
                <p:cNvPr id="9245" name="TextBox 154"/>
                <p:cNvSpPr txBox="1">
                  <a:spLocks noChangeArrowheads="1"/>
                </p:cNvSpPr>
                <p:nvPr/>
              </p:nvSpPr>
              <p:spPr bwMode="auto">
                <a:xfrm>
                  <a:off x="5771956" y="116632"/>
                  <a:ext cx="2669281" cy="261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endParaRPr lang="lv-LV" altLang="lv-LV" sz="1100"/>
                </a:p>
              </p:txBody>
            </p:sp>
            <p:sp>
              <p:nvSpPr>
                <p:cNvPr id="9246" name="TextBox 155"/>
                <p:cNvSpPr txBox="1">
                  <a:spLocks noChangeArrowheads="1"/>
                </p:cNvSpPr>
                <p:nvPr/>
              </p:nvSpPr>
              <p:spPr bwMode="auto">
                <a:xfrm>
                  <a:off x="5845372" y="713057"/>
                  <a:ext cx="2031100" cy="261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endParaRPr lang="lv-LV" altLang="lv-LV" sz="1100"/>
                </a:p>
              </p:txBody>
            </p:sp>
          </p:grpSp>
          <p:pic>
            <p:nvPicPr>
              <p:cNvPr id="9230" name="Picture 2" descr="C:\Users\Solvita.Klavina\Desktop\Blue\World_Aids_Day_Ribbon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312560" y="2993502"/>
                <a:ext cx="140229" cy="241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1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797500" y="6258149"/>
                <a:ext cx="13970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2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409874" y="5207033"/>
                <a:ext cx="13970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3" name="Picture 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310988" y="4340399"/>
                <a:ext cx="13970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4" name="Picture 7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159549" y="4293786"/>
                <a:ext cx="13970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5" name="Picture 8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776034" y="4333220"/>
                <a:ext cx="13970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6" name="Picture 9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686876" y="4781602"/>
                <a:ext cx="13970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7" name="Picture 1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767792" y="3929856"/>
                <a:ext cx="13970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8" name="Picture 1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189243" y="3949677"/>
                <a:ext cx="13970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9" name="Picture 1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715065" y="3759500"/>
                <a:ext cx="13970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40" name="Picture 1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948722" y="4432397"/>
                <a:ext cx="13970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41" name="Picture 1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382987" y="3387162"/>
                <a:ext cx="13970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42" name="Picture 1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872215" y="3877016"/>
                <a:ext cx="13970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43" name="Picture 17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99677" y="4793789"/>
                <a:ext cx="13970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44" name="Picture 149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866947" y="3906501"/>
                <a:ext cx="13970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3" name="TextBox 8"/>
            <p:cNvSpPr txBox="1">
              <a:spLocks noChangeArrowheads="1"/>
            </p:cNvSpPr>
            <p:nvPr/>
          </p:nvSpPr>
          <p:spPr bwMode="auto">
            <a:xfrm>
              <a:off x="6371351" y="1906921"/>
              <a:ext cx="2082465" cy="65453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171450" indent="-171450" eaLnBrk="1" hangingPunct="1">
                <a:buFontTx/>
                <a:buChar char="-"/>
                <a:defRPr/>
              </a:pPr>
              <a:r>
                <a:rPr lang="lv-LV" altLang="lv-LV" sz="1100" b="1" dirty="0" err="1" smtClean="0"/>
                <a:t>Municipalities</a:t>
              </a:r>
              <a:r>
                <a:rPr lang="lv-LV" altLang="lv-LV" sz="1100" b="1" dirty="0" smtClean="0"/>
                <a:t>     </a:t>
              </a:r>
            </a:p>
            <a:p>
              <a:pPr eaLnBrk="1" hangingPunct="1">
                <a:defRPr/>
              </a:pPr>
              <a:r>
                <a:rPr lang="lv-LV" altLang="lv-LV" sz="1100" b="1" dirty="0" err="1" smtClean="0"/>
                <a:t>with</a:t>
              </a:r>
              <a:r>
                <a:rPr lang="lv-LV" altLang="lv-LV" sz="1100" b="1" dirty="0" smtClean="0"/>
                <a:t> HPP</a:t>
              </a:r>
            </a:p>
          </p:txBody>
        </p:sp>
        <p:pic>
          <p:nvPicPr>
            <p:cNvPr id="9228" name="Picture 2" descr="C:\Users\Solvita.Klavina\Desktop\Blue\World_Aids_Day_Ribbon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00369" y="2026859"/>
              <a:ext cx="140229" cy="24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4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17850" y="3340100"/>
            <a:ext cx="130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3875" y="3406775"/>
            <a:ext cx="13017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714348" y="5357826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 smtClean="0">
                <a:solidFill>
                  <a:srgbClr val="C00000"/>
                </a:solidFill>
                <a:latin typeface="Arial Narrow" pitchFamily="34" charset="0"/>
              </a:rPr>
              <a:t>PDU – 11 800; </a:t>
            </a:r>
            <a:r>
              <a:rPr lang="lv-LV" sz="3200" b="1" dirty="0" err="1" smtClean="0">
                <a:solidFill>
                  <a:srgbClr val="C00000"/>
                </a:solidFill>
                <a:latin typeface="Arial Narrow" pitchFamily="34" charset="0"/>
              </a:rPr>
              <a:t>where</a:t>
            </a:r>
            <a:r>
              <a:rPr lang="lv-LV" sz="3200" b="1" dirty="0" smtClean="0">
                <a:solidFill>
                  <a:srgbClr val="C00000"/>
                </a:solidFill>
                <a:latin typeface="Arial Narrow" pitchFamily="34" charset="0"/>
              </a:rPr>
              <a:t> 36% = 4 300 </a:t>
            </a:r>
            <a:r>
              <a:rPr lang="lv-LV" sz="3200" b="1" dirty="0" err="1" smtClean="0">
                <a:solidFill>
                  <a:srgbClr val="C00000"/>
                </a:solidFill>
                <a:latin typeface="Arial Narrow" pitchFamily="34" charset="0"/>
              </a:rPr>
              <a:t>women</a:t>
            </a:r>
            <a:endParaRPr lang="lv-LV" sz="3200" dirty="0"/>
          </a:p>
        </p:txBody>
      </p:sp>
    </p:spTree>
  </p:cSld>
  <p:clrMapOvr>
    <a:masterClrMapping/>
  </p:clrMapOvr>
  <p:transition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85786" y="3886200"/>
            <a:ext cx="7786742" cy="1752600"/>
          </a:xfrm>
        </p:spPr>
        <p:txBody>
          <a:bodyPr/>
          <a:lstStyle/>
          <a:p>
            <a:pPr algn="l"/>
            <a:endParaRPr lang="lv-LV" sz="44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l"/>
            <a:r>
              <a:rPr lang="lv-LV" sz="4400" b="1" dirty="0" smtClean="0">
                <a:solidFill>
                  <a:srgbClr val="C00000"/>
                </a:solidFill>
                <a:latin typeface="Arial Narrow" pitchFamily="34" charset="0"/>
              </a:rPr>
              <a:t>DIA+LOGS:  </a:t>
            </a:r>
            <a:r>
              <a:rPr lang="lv-LV" sz="4400" b="1" dirty="0" err="1" smtClean="0">
                <a:solidFill>
                  <a:srgbClr val="C00000"/>
                </a:solidFill>
                <a:latin typeface="Arial Narrow" pitchFamily="34" charset="0"/>
              </a:rPr>
              <a:t>for</a:t>
            </a:r>
            <a:r>
              <a:rPr lang="lv-LV" sz="44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lv-LV" sz="4400" b="1" dirty="0" err="1" smtClean="0">
                <a:solidFill>
                  <a:srgbClr val="C00000"/>
                </a:solidFill>
                <a:latin typeface="Arial Narrow" pitchFamily="34" charset="0"/>
              </a:rPr>
              <a:t>addicted</a:t>
            </a:r>
            <a:r>
              <a:rPr lang="lv-LV" sz="44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lv-LV" sz="4400" b="1" dirty="0" err="1" smtClean="0">
                <a:solidFill>
                  <a:srgbClr val="C00000"/>
                </a:solidFill>
                <a:latin typeface="Arial Narrow" pitchFamily="34" charset="0"/>
              </a:rPr>
              <a:t>women</a:t>
            </a:r>
            <a:endParaRPr lang="lv-LV" sz="4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29604" cy="1143000"/>
          </a:xfrm>
        </p:spPr>
        <p:txBody>
          <a:bodyPr/>
          <a:lstStyle/>
          <a:p>
            <a:r>
              <a:rPr lang="lv-LV" b="1" dirty="0" err="1" smtClean="0">
                <a:solidFill>
                  <a:srgbClr val="C00000"/>
                </a:solidFill>
                <a:latin typeface="Arial Narrow" pitchFamily="34" charset="0"/>
              </a:rPr>
              <a:t>What</a:t>
            </a:r>
            <a:r>
              <a:rPr lang="lv-LV" b="1" dirty="0" smtClean="0">
                <a:solidFill>
                  <a:srgbClr val="C00000"/>
                </a:solidFill>
                <a:latin typeface="Arial Narrow" pitchFamily="34" charset="0"/>
              </a:rPr>
              <a:t> D+L do </a:t>
            </a:r>
            <a:r>
              <a:rPr lang="lv-LV" b="1" dirty="0" err="1" smtClean="0">
                <a:solidFill>
                  <a:srgbClr val="C00000"/>
                </a:solidFill>
                <a:latin typeface="Arial Narrow" pitchFamily="34" charset="0"/>
              </a:rPr>
              <a:t>for</a:t>
            </a:r>
            <a:r>
              <a:rPr lang="lv-LV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lv-LV" b="1" dirty="0" err="1" smtClean="0">
                <a:solidFill>
                  <a:srgbClr val="C00000"/>
                </a:solidFill>
                <a:latin typeface="Arial Narrow" pitchFamily="34" charset="0"/>
              </a:rPr>
              <a:t>dependant</a:t>
            </a:r>
            <a:r>
              <a:rPr lang="lv-LV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lv-LV" b="1" dirty="0" err="1" smtClean="0">
                <a:solidFill>
                  <a:srgbClr val="C00000"/>
                </a:solidFill>
                <a:latin typeface="Arial Narrow" pitchFamily="34" charset="0"/>
              </a:rPr>
              <a:t>women</a:t>
            </a:r>
            <a:endParaRPr lang="lv-LV" dirty="0"/>
          </a:p>
        </p:txBody>
      </p:sp>
      <p:graphicFrame>
        <p:nvGraphicFramePr>
          <p:cNvPr id="4" name="SmartArt Placeholder 3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1416318279"/>
              </p:ext>
            </p:extLst>
          </p:nvPr>
        </p:nvGraphicFramePr>
        <p:xfrm>
          <a:off x="685800" y="1643050"/>
          <a:ext cx="7772400" cy="483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0100" y="2143116"/>
            <a:ext cx="1159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dirty="0" err="1" smtClean="0">
                <a:latin typeface="Arial Narrow" pitchFamily="34" charset="0"/>
              </a:rPr>
              <a:t>Health</a:t>
            </a:r>
            <a:endParaRPr lang="lv-LV" sz="3200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3429000"/>
            <a:ext cx="1357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err="1" smtClean="0">
                <a:latin typeface="Arial Narrow" pitchFamily="34" charset="0"/>
              </a:rPr>
              <a:t>Psycho-</a:t>
            </a:r>
            <a:endParaRPr lang="lv-LV" sz="2800" dirty="0" smtClean="0">
              <a:latin typeface="Arial Narrow" pitchFamily="34" charset="0"/>
            </a:endParaRPr>
          </a:p>
          <a:p>
            <a:r>
              <a:rPr lang="lv-LV" sz="2800" dirty="0" err="1" smtClean="0">
                <a:latin typeface="Arial Narrow" pitchFamily="34" charset="0"/>
              </a:rPr>
              <a:t>social</a:t>
            </a:r>
            <a:r>
              <a:rPr lang="lv-LV" sz="2800" dirty="0" smtClean="0">
                <a:latin typeface="Arial Narrow" pitchFamily="34" charset="0"/>
              </a:rPr>
              <a:t> </a:t>
            </a:r>
          </a:p>
          <a:p>
            <a:r>
              <a:rPr lang="lv-LV" sz="2800" dirty="0" err="1" smtClean="0">
                <a:latin typeface="Arial Narrow" pitchFamily="34" charset="0"/>
              </a:rPr>
              <a:t>support</a:t>
            </a:r>
            <a:endParaRPr lang="lv-LV" sz="2800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5429264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200" dirty="0" err="1" smtClean="0">
                <a:latin typeface="Arial Narrow" pitchFamily="34" charset="0"/>
              </a:rPr>
              <a:t>Advocacy</a:t>
            </a:r>
            <a:endParaRPr lang="lv-LV" sz="3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4645"/>
      </p:ext>
    </p:extLst>
  </p:cSld>
  <p:clrMapOvr>
    <a:masterClrMapping/>
  </p:clrMapOvr>
  <p:transition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85786" y="3886200"/>
            <a:ext cx="7786742" cy="1752600"/>
          </a:xfrm>
        </p:spPr>
        <p:txBody>
          <a:bodyPr/>
          <a:lstStyle/>
          <a:p>
            <a:pPr algn="l"/>
            <a:endParaRPr lang="lv-LV" sz="44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l"/>
            <a:r>
              <a:rPr lang="lv-LV" sz="4400" b="1" dirty="0" err="1" smtClean="0">
                <a:solidFill>
                  <a:srgbClr val="C00000"/>
                </a:solidFill>
                <a:latin typeface="Arial Narrow" pitchFamily="34" charset="0"/>
              </a:rPr>
              <a:t>Health</a:t>
            </a:r>
            <a:r>
              <a:rPr lang="lv-LV" sz="4400" b="1" dirty="0" smtClean="0">
                <a:solidFill>
                  <a:srgbClr val="C00000"/>
                </a:solidFill>
                <a:latin typeface="Arial Narrow" pitchFamily="34" charset="0"/>
              </a:rPr>
              <a:t> – </a:t>
            </a:r>
            <a:r>
              <a:rPr lang="lv-LV" sz="4400" b="1" dirty="0" err="1" smtClean="0">
                <a:solidFill>
                  <a:srgbClr val="C00000"/>
                </a:solidFill>
                <a:latin typeface="Arial Narrow" pitchFamily="34" charset="0"/>
              </a:rPr>
              <a:t>reducing</a:t>
            </a:r>
            <a:r>
              <a:rPr lang="lv-LV" sz="44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lv-LV" sz="4400" b="1" dirty="0" err="1" smtClean="0">
                <a:solidFill>
                  <a:srgbClr val="C00000"/>
                </a:solidFill>
                <a:latin typeface="Arial Narrow" pitchFamily="34" charset="0"/>
              </a:rPr>
              <a:t>harm</a:t>
            </a:r>
            <a:endParaRPr lang="lv-LV" sz="4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341438" y="476250"/>
            <a:ext cx="7772400" cy="1185863"/>
          </a:xfrm>
        </p:spPr>
        <p:txBody>
          <a:bodyPr/>
          <a:lstStyle/>
          <a:p>
            <a:pPr eaLnBrk="1" hangingPunct="1"/>
            <a:r>
              <a:rPr lang="lv-LV" sz="4000" b="1" dirty="0" smtClean="0">
                <a:solidFill>
                  <a:srgbClr val="C00000"/>
                </a:solidFill>
                <a:latin typeface="Arial Narrow" pitchFamily="34" charset="0"/>
              </a:rPr>
              <a:t>HR </a:t>
            </a:r>
            <a:r>
              <a:rPr lang="lv-LV" sz="4000" b="1" dirty="0" err="1" smtClean="0">
                <a:solidFill>
                  <a:srgbClr val="C00000"/>
                </a:solidFill>
                <a:latin typeface="Arial Narrow" pitchFamily="34" charset="0"/>
              </a:rPr>
              <a:t>work</a:t>
            </a:r>
            <a:r>
              <a:rPr lang="lv-LV" sz="40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lv-LV" sz="4000" b="1" dirty="0" err="1" smtClean="0">
                <a:solidFill>
                  <a:srgbClr val="C00000"/>
                </a:solidFill>
                <a:latin typeface="Arial Narrow" pitchFamily="34" charset="0"/>
              </a:rPr>
              <a:t>model</a:t>
            </a:r>
            <a:r>
              <a:rPr lang="lv-LV" sz="40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lv-LV" sz="4000" b="1" dirty="0" err="1" smtClean="0">
                <a:solidFill>
                  <a:srgbClr val="C00000"/>
                </a:solidFill>
                <a:latin typeface="Arial Narrow" pitchFamily="34" charset="0"/>
              </a:rPr>
              <a:t>in</a:t>
            </a:r>
            <a:r>
              <a:rPr lang="lv-LV" sz="4000" b="1" dirty="0" smtClean="0">
                <a:solidFill>
                  <a:srgbClr val="C00000"/>
                </a:solidFill>
                <a:latin typeface="Arial Narrow" pitchFamily="34" charset="0"/>
              </a:rPr>
              <a:t> Riga</a:t>
            </a:r>
            <a:r>
              <a:rPr lang="lv-LV" b="1" dirty="0" smtClean="0">
                <a:latin typeface="Arial Narrow" pitchFamily="34" charset="0"/>
              </a:rPr>
              <a:t/>
            </a:r>
            <a:br>
              <a:rPr lang="lv-LV" b="1" dirty="0" smtClean="0">
                <a:latin typeface="Arial Narrow" pitchFamily="34" charset="0"/>
              </a:rPr>
            </a:br>
            <a:r>
              <a:rPr lang="lv-LV" sz="2400" b="1" i="1" dirty="0" smtClean="0">
                <a:latin typeface="Arial Narrow" pitchFamily="34" charset="0"/>
              </a:rPr>
              <a:t>HIV </a:t>
            </a:r>
            <a:r>
              <a:rPr lang="lv-LV" sz="2400" b="1" i="1" dirty="0" err="1" smtClean="0">
                <a:latin typeface="Arial Narrow" pitchFamily="34" charset="0"/>
              </a:rPr>
              <a:t>prevention</a:t>
            </a:r>
            <a:r>
              <a:rPr lang="lv-LV" sz="2400" b="1" i="1" dirty="0" smtClean="0">
                <a:latin typeface="Arial Narrow" pitchFamily="34" charset="0"/>
              </a:rPr>
              <a:t> </a:t>
            </a:r>
            <a:r>
              <a:rPr lang="lv-LV" sz="2400" b="1" i="1" dirty="0" err="1" smtClean="0">
                <a:latin typeface="Arial Narrow" pitchFamily="34" charset="0"/>
              </a:rPr>
              <a:t>and</a:t>
            </a:r>
            <a:r>
              <a:rPr lang="lv-LV" sz="2400" b="1" i="1" dirty="0" smtClean="0">
                <a:latin typeface="Arial Narrow" pitchFamily="34" charset="0"/>
              </a:rPr>
              <a:t> </a:t>
            </a:r>
            <a:r>
              <a:rPr lang="lv-LV" sz="2400" b="1" i="1" dirty="0" err="1" smtClean="0">
                <a:latin typeface="Arial Narrow" pitchFamily="34" charset="0"/>
              </a:rPr>
              <a:t>psycho-social</a:t>
            </a:r>
            <a:r>
              <a:rPr lang="lv-LV" sz="2400" b="1" i="1" dirty="0" smtClean="0">
                <a:latin typeface="Arial Narrow" pitchFamily="34" charset="0"/>
              </a:rPr>
              <a:t> </a:t>
            </a:r>
            <a:r>
              <a:rPr lang="lv-LV" sz="2400" b="1" i="1" dirty="0" err="1" smtClean="0">
                <a:latin typeface="Arial Narrow" pitchFamily="34" charset="0"/>
              </a:rPr>
              <a:t>services</a:t>
            </a:r>
            <a:r>
              <a:rPr lang="lv-LV" sz="2400" b="1" i="1" dirty="0" smtClean="0">
                <a:latin typeface="Arial Narrow" pitchFamily="34" charset="0"/>
              </a:rPr>
              <a:t> </a:t>
            </a:r>
            <a:r>
              <a:rPr lang="lv-LV" sz="2400" b="1" i="1" dirty="0" err="1" smtClean="0">
                <a:latin typeface="Arial Narrow" pitchFamily="34" charset="0"/>
              </a:rPr>
              <a:t>for</a:t>
            </a:r>
            <a:r>
              <a:rPr lang="lv-LV" sz="2400" b="1" i="1" dirty="0" smtClean="0">
                <a:latin typeface="Arial Narrow" pitchFamily="34" charset="0"/>
              </a:rPr>
              <a:t> </a:t>
            </a:r>
            <a:r>
              <a:rPr lang="lv-LV" sz="2400" b="1" i="1" dirty="0" err="1" smtClean="0">
                <a:latin typeface="Arial Narrow" pitchFamily="34" charset="0"/>
              </a:rPr>
              <a:t>IDUs</a:t>
            </a:r>
            <a:r>
              <a:rPr lang="lv-LV" sz="2400" b="1" i="1" dirty="0" smtClean="0">
                <a:latin typeface="Arial Narrow" pitchFamily="34" charset="0"/>
              </a:rPr>
              <a:t> </a:t>
            </a:r>
            <a:r>
              <a:rPr lang="lv-LV" sz="2400" b="1" i="1" dirty="0" err="1" smtClean="0">
                <a:latin typeface="Arial Narrow" pitchFamily="34" charset="0"/>
              </a:rPr>
              <a:t>and</a:t>
            </a:r>
            <a:r>
              <a:rPr lang="lv-LV" sz="2400" b="1" i="1" dirty="0" smtClean="0">
                <a:latin typeface="Arial Narrow" pitchFamily="34" charset="0"/>
              </a:rPr>
              <a:t> </a:t>
            </a:r>
            <a:r>
              <a:rPr lang="lv-LV" sz="2400" b="1" i="1" dirty="0" err="1" smtClean="0">
                <a:latin typeface="Arial Narrow" pitchFamily="34" charset="0"/>
              </a:rPr>
              <a:t>their</a:t>
            </a:r>
            <a:r>
              <a:rPr lang="lv-LV" sz="2400" b="1" i="1" dirty="0" smtClean="0">
                <a:latin typeface="Arial Narrow" pitchFamily="34" charset="0"/>
              </a:rPr>
              <a:t> </a:t>
            </a:r>
            <a:r>
              <a:rPr lang="lv-LV" sz="2400" b="1" i="1" dirty="0" err="1" smtClean="0">
                <a:latin typeface="Arial Narrow" pitchFamily="34" charset="0"/>
              </a:rPr>
              <a:t>contactpersons</a:t>
            </a:r>
            <a:r>
              <a:rPr lang="lv-LV" sz="2400" b="1" i="1" dirty="0" smtClean="0">
                <a:latin typeface="Arial Narrow" pitchFamily="34" charset="0"/>
              </a:rPr>
              <a:t> </a:t>
            </a:r>
            <a:r>
              <a:rPr lang="lv-LV" sz="2400" b="1" i="1" dirty="0" err="1" smtClean="0">
                <a:latin typeface="Arial Narrow" pitchFamily="34" charset="0"/>
              </a:rPr>
              <a:t>in</a:t>
            </a:r>
            <a:r>
              <a:rPr lang="lv-LV" sz="2400" b="1" i="1" dirty="0" smtClean="0">
                <a:latin typeface="Arial Narrow" pitchFamily="34" charset="0"/>
              </a:rPr>
              <a:t> Riga </a:t>
            </a:r>
            <a:r>
              <a:rPr lang="lv-LV" sz="2400" b="1" i="1" dirty="0" err="1" smtClean="0">
                <a:latin typeface="Arial Narrow" pitchFamily="34" charset="0"/>
              </a:rPr>
              <a:t>city</a:t>
            </a:r>
            <a:r>
              <a:rPr lang="lv-LV" sz="2400" b="1" i="1" dirty="0" smtClean="0">
                <a:latin typeface="Arial Narrow" pitchFamily="34" charset="0"/>
              </a:rPr>
              <a:t> &amp; </a:t>
            </a:r>
            <a:r>
              <a:rPr lang="lv-LV" sz="2400" b="1" i="1" dirty="0" err="1" smtClean="0">
                <a:latin typeface="Arial Narrow" pitchFamily="34" charset="0"/>
              </a:rPr>
              <a:t>region</a:t>
            </a:r>
            <a:endParaRPr lang="lv-LV" sz="2400" b="1" i="1" dirty="0" smtClean="0">
              <a:latin typeface="Arial Narrow" pitchFamily="34" charset="0"/>
            </a:endParaRPr>
          </a:p>
        </p:txBody>
      </p:sp>
      <p:graphicFrame>
        <p:nvGraphicFramePr>
          <p:cNvPr id="4" name="SmartArt Placeholder 3"/>
          <p:cNvGraphicFramePr>
            <a:graphicFrameLocks noGrp="1"/>
          </p:cNvGraphicFramePr>
          <p:nvPr>
            <p:ph type="dgm" idx="1"/>
          </p:nvPr>
        </p:nvGraphicFramePr>
        <p:xfrm>
          <a:off x="685800" y="1981200"/>
          <a:ext cx="8278366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8" name="Picture 5" descr="IMG_2297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35375" y="1806575"/>
            <a:ext cx="1760538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IMG_813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7088" y="1803400"/>
            <a:ext cx="1749425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454775" y="1803400"/>
            <a:ext cx="1673225" cy="1322388"/>
          </a:xfrm>
          <a:prstGeom prst="rect">
            <a:avLst/>
          </a:prstGeom>
          <a:blipFill rotWithShape="0"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14348" y="1000108"/>
            <a:ext cx="8066087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600" b="1" i="1" dirty="0">
                <a:latin typeface="Arial Narrow" pitchFamily="32" charset="0"/>
              </a:rPr>
              <a:t>Do what you can, </a:t>
            </a:r>
            <a:r>
              <a:rPr lang="en-US" sz="3600" b="1" i="1" dirty="0" smtClean="0">
                <a:latin typeface="Arial Narrow" pitchFamily="32" charset="0"/>
              </a:rPr>
              <a:t>with </a:t>
            </a:r>
            <a:r>
              <a:rPr lang="en-US" sz="3600" b="1" i="1" dirty="0">
                <a:latin typeface="Arial Narrow" pitchFamily="32" charset="0"/>
              </a:rPr>
              <a:t>what you have, </a:t>
            </a:r>
            <a:r>
              <a:rPr lang="lv-LV" sz="3600" b="1" i="1" dirty="0">
                <a:latin typeface="Arial Narrow" pitchFamily="32" charset="0"/>
              </a:rPr>
              <a:t>             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lv-LV" sz="3600" b="1" i="1" dirty="0">
                <a:latin typeface="Arial Narrow" pitchFamily="32" charset="0"/>
              </a:rPr>
              <a:t>                 </a:t>
            </a:r>
            <a:r>
              <a:rPr lang="lv-LV" sz="3600" b="1" i="1" dirty="0" smtClean="0">
                <a:latin typeface="Arial Narrow" pitchFamily="32" charset="0"/>
              </a:rPr>
              <a:t>                              </a:t>
            </a:r>
            <a:r>
              <a:rPr lang="en-US" sz="3600" b="1" i="1" dirty="0">
                <a:latin typeface="Arial Narrow" pitchFamily="32" charset="0"/>
              </a:rPr>
              <a:t>where you are!</a:t>
            </a:r>
            <a:r>
              <a:rPr lang="lv-LV" sz="3600" b="1" i="1" dirty="0">
                <a:latin typeface="Arial Narrow" pitchFamily="32" charset="0"/>
              </a:rPr>
              <a:t>           </a:t>
            </a:r>
            <a:endParaRPr lang="lv-LV" sz="3600" b="1" i="1" dirty="0" smtClean="0">
              <a:latin typeface="Arial Narrow" pitchFamily="32" charset="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US" sz="1600" i="1" dirty="0" smtClean="0">
                <a:latin typeface="Arial Narrow" pitchFamily="32" charset="0"/>
              </a:rPr>
              <a:t>(</a:t>
            </a:r>
            <a:r>
              <a:rPr lang="en-US" sz="1600" i="1" dirty="0">
                <a:latin typeface="Arial Narrow" pitchFamily="32" charset="0"/>
              </a:rPr>
              <a:t>Theodore </a:t>
            </a:r>
            <a:r>
              <a:rPr lang="en-US" sz="1600" i="1" dirty="0" err="1">
                <a:latin typeface="Arial Narrow" pitchFamily="32" charset="0"/>
              </a:rPr>
              <a:t>Roo</a:t>
            </a:r>
            <a:r>
              <a:rPr lang="lv-LV" sz="1600" i="1" dirty="0" err="1">
                <a:latin typeface="Arial Narrow" pitchFamily="32" charset="0"/>
              </a:rPr>
              <a:t>se</a:t>
            </a:r>
            <a:r>
              <a:rPr lang="en-US" sz="1600" i="1" dirty="0" err="1">
                <a:latin typeface="Arial Narrow" pitchFamily="32" charset="0"/>
              </a:rPr>
              <a:t>velt</a:t>
            </a:r>
            <a:r>
              <a:rPr lang="en-US" sz="1600" i="1" dirty="0">
                <a:latin typeface="Arial Narrow" pitchFamily="32" charset="0"/>
              </a:rPr>
              <a:t>)</a:t>
            </a:r>
          </a:p>
        </p:txBody>
      </p:sp>
      <p:pic>
        <p:nvPicPr>
          <p:cNvPr id="3075" name="Picture 3" descr="2012_D_L komanda 002"/>
          <p:cNvPicPr>
            <a:picLocks noChangeAspect="1" noChangeArrowheads="1"/>
          </p:cNvPicPr>
          <p:nvPr/>
        </p:nvPicPr>
        <p:blipFill>
          <a:blip r:embed="rId3" cstate="print"/>
          <a:srcRect t="7996"/>
          <a:stretch>
            <a:fillRect/>
          </a:stretch>
        </p:blipFill>
        <p:spPr bwMode="auto">
          <a:xfrm>
            <a:off x="714348" y="2367602"/>
            <a:ext cx="5500726" cy="379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G_81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9" y="836614"/>
            <a:ext cx="4600581" cy="34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C:\Users\Master\Pictures\2017_Buss_jaunais\2017_02_Buss darba\20170222_1606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714619"/>
            <a:ext cx="2857520" cy="381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62025"/>
          </a:xfrm>
        </p:spPr>
        <p:txBody>
          <a:bodyPr/>
          <a:lstStyle/>
          <a:p>
            <a:r>
              <a:rPr lang="lv-LV" dirty="0" err="1" smtClean="0">
                <a:latin typeface="Arial Narrow" pitchFamily="34" charset="0"/>
              </a:rPr>
              <a:t>Provided</a:t>
            </a:r>
            <a:r>
              <a:rPr lang="lv-LV" dirty="0" smtClean="0">
                <a:latin typeface="Arial Narrow" pitchFamily="34" charset="0"/>
              </a:rPr>
              <a:t> </a:t>
            </a:r>
            <a:r>
              <a:rPr lang="lv-LV" dirty="0" err="1" smtClean="0">
                <a:latin typeface="Arial Narrow" pitchFamily="34" charset="0"/>
              </a:rPr>
              <a:t>services</a:t>
            </a:r>
            <a:r>
              <a:rPr lang="lv-LV" dirty="0" smtClean="0">
                <a:latin typeface="Arial Narrow" pitchFamily="34" charset="0"/>
              </a:rPr>
              <a:t> 2016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71500" y="1571612"/>
            <a:ext cx="8429625" cy="507209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lv-LV" sz="2800" b="1" dirty="0" smtClean="0">
                <a:latin typeface="Arial Narrow" pitchFamily="34" charset="0"/>
              </a:rPr>
              <a:t>~75% </a:t>
            </a:r>
            <a:r>
              <a:rPr lang="lv-LV" sz="2800" dirty="0" err="1" smtClean="0">
                <a:latin typeface="Arial Narrow" pitchFamily="34" charset="0"/>
              </a:rPr>
              <a:t>of</a:t>
            </a:r>
            <a:r>
              <a:rPr lang="lv-LV" sz="2800" dirty="0" smtClean="0">
                <a:latin typeface="Arial Narrow" pitchFamily="34" charset="0"/>
              </a:rPr>
              <a:t> </a:t>
            </a:r>
            <a:r>
              <a:rPr lang="lv-LV" sz="2800" dirty="0" err="1" smtClean="0">
                <a:latin typeface="Arial Narrow" pitchFamily="34" charset="0"/>
              </a:rPr>
              <a:t>harm</a:t>
            </a:r>
            <a:r>
              <a:rPr lang="lv-LV" sz="2800" dirty="0" smtClean="0">
                <a:latin typeface="Arial Narrow" pitchFamily="34" charset="0"/>
              </a:rPr>
              <a:t> </a:t>
            </a:r>
            <a:r>
              <a:rPr lang="lv-LV" sz="2800" dirty="0" err="1" smtClean="0">
                <a:latin typeface="Arial Narrow" pitchFamily="34" charset="0"/>
              </a:rPr>
              <a:t>reduction</a:t>
            </a:r>
            <a:r>
              <a:rPr lang="lv-LV" sz="2800" dirty="0" smtClean="0">
                <a:latin typeface="Arial Narrow" pitchFamily="34" charset="0"/>
              </a:rPr>
              <a:t> </a:t>
            </a:r>
            <a:r>
              <a:rPr lang="lv-LV" sz="2800" dirty="0" err="1" smtClean="0">
                <a:latin typeface="Arial Narrow" pitchFamily="34" charset="0"/>
              </a:rPr>
              <a:t>work</a:t>
            </a:r>
            <a:r>
              <a:rPr lang="lv-LV" sz="2800" dirty="0" smtClean="0">
                <a:latin typeface="Arial Narrow" pitchFamily="34" charset="0"/>
              </a:rPr>
              <a:t> </a:t>
            </a:r>
            <a:r>
              <a:rPr lang="lv-LV" sz="2800" dirty="0" err="1" smtClean="0">
                <a:latin typeface="Arial Narrow" pitchFamily="34" charset="0"/>
              </a:rPr>
              <a:t>in</a:t>
            </a:r>
            <a:r>
              <a:rPr lang="lv-LV" sz="2800" dirty="0" smtClean="0">
                <a:latin typeface="Arial Narrow" pitchFamily="34" charset="0"/>
              </a:rPr>
              <a:t> </a:t>
            </a:r>
            <a:r>
              <a:rPr lang="lv-LV" sz="2800" dirty="0" err="1" smtClean="0">
                <a:latin typeface="Arial Narrow" pitchFamily="34" charset="0"/>
              </a:rPr>
              <a:t>Latvia</a:t>
            </a:r>
            <a:r>
              <a:rPr lang="lv-LV" sz="2800" dirty="0" smtClean="0">
                <a:latin typeface="Arial Narrow" pitchFamily="34" charset="0"/>
              </a:rPr>
              <a:t>: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lv-LV" sz="2400" b="1" dirty="0" err="1" smtClean="0">
                <a:latin typeface="Arial Narrow" pitchFamily="32" charset="0"/>
              </a:rPr>
              <a:t>Counselling</a:t>
            </a:r>
            <a:r>
              <a:rPr lang="en-GB" sz="2400" b="1" dirty="0" smtClean="0">
                <a:latin typeface="Arial Narrow" pitchFamily="32" charset="0"/>
              </a:rPr>
              <a:t> </a:t>
            </a:r>
            <a:r>
              <a:rPr lang="lv-LV" sz="2400" b="1" dirty="0" smtClean="0">
                <a:latin typeface="Arial Narrow" pitchFamily="32" charset="0"/>
              </a:rPr>
              <a:t> ~</a:t>
            </a:r>
            <a:r>
              <a:rPr lang="en-GB" sz="2400" b="1" dirty="0" smtClean="0">
                <a:latin typeface="Arial Narrow" pitchFamily="32" charset="0"/>
              </a:rPr>
              <a:t> </a:t>
            </a:r>
            <a:r>
              <a:rPr lang="lv-LV" sz="2400" b="1" dirty="0" smtClean="0">
                <a:latin typeface="Arial Narrow" pitchFamily="32" charset="0"/>
              </a:rPr>
              <a:t>3000</a:t>
            </a:r>
            <a:r>
              <a:rPr lang="en-GB" sz="2400" b="1" dirty="0" smtClean="0">
                <a:latin typeface="Arial Narrow" pitchFamily="32" charset="0"/>
              </a:rPr>
              <a:t> consultations</a:t>
            </a:r>
            <a:endParaRPr lang="lv-LV" sz="2400" b="1" dirty="0" smtClean="0">
              <a:latin typeface="Arial Narrow" pitchFamily="32" charset="0"/>
            </a:endParaRPr>
          </a:p>
          <a:p>
            <a:pPr lvl="2" algn="just" eaLnBrk="1" hangingPunct="1">
              <a:lnSpc>
                <a:spcPct val="80000"/>
              </a:lnSpc>
            </a:pPr>
            <a:r>
              <a:rPr lang="en-GB" sz="1800" dirty="0" smtClean="0">
                <a:latin typeface="Arial Narrow" pitchFamily="32" charset="0"/>
              </a:rPr>
              <a:t>Psychological </a:t>
            </a:r>
            <a:r>
              <a:rPr lang="lv-LV" sz="1800" dirty="0" smtClean="0">
                <a:latin typeface="Arial Narrow" pitchFamily="32" charset="0"/>
              </a:rPr>
              <a:t>500</a:t>
            </a:r>
            <a:r>
              <a:rPr lang="en-GB" sz="1800" dirty="0" smtClean="0">
                <a:latin typeface="Arial Narrow" pitchFamily="32" charset="0"/>
              </a:rPr>
              <a:t>, Social</a:t>
            </a:r>
            <a:r>
              <a:rPr lang="lv-LV" sz="1800" dirty="0" smtClean="0">
                <a:latin typeface="Arial Narrow" pitchFamily="32" charset="0"/>
              </a:rPr>
              <a:t> -</a:t>
            </a:r>
            <a:r>
              <a:rPr lang="en-GB" sz="1800" dirty="0" smtClean="0">
                <a:latin typeface="Arial Narrow" pitchFamily="32" charset="0"/>
              </a:rPr>
              <a:t> 10</a:t>
            </a:r>
            <a:r>
              <a:rPr lang="lv-LV" sz="1800" dirty="0" smtClean="0">
                <a:latin typeface="Arial Narrow" pitchFamily="32" charset="0"/>
              </a:rPr>
              <a:t>73</a:t>
            </a:r>
            <a:r>
              <a:rPr lang="en-GB" sz="1800" dirty="0" smtClean="0">
                <a:latin typeface="Arial Narrow" pitchFamily="32" charset="0"/>
              </a:rPr>
              <a:t>, HIV </a:t>
            </a:r>
            <a:r>
              <a:rPr lang="lv-LV" sz="1800" dirty="0" smtClean="0">
                <a:latin typeface="Arial Narrow" pitchFamily="32" charset="0"/>
              </a:rPr>
              <a:t>-</a:t>
            </a:r>
            <a:r>
              <a:rPr lang="en-GB" sz="1800" dirty="0" smtClean="0">
                <a:latin typeface="Arial Narrow" pitchFamily="32" charset="0"/>
              </a:rPr>
              <a:t> 1</a:t>
            </a:r>
            <a:r>
              <a:rPr lang="lv-LV" sz="1800" dirty="0" smtClean="0">
                <a:latin typeface="Arial Narrow" pitchFamily="32" charset="0"/>
              </a:rPr>
              <a:t>402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lv-LV" sz="2400" b="1" dirty="0" smtClean="0">
                <a:latin typeface="Arial Narrow" pitchFamily="32" charset="0"/>
              </a:rPr>
              <a:t>Tests</a:t>
            </a:r>
            <a:r>
              <a:rPr lang="en-GB" sz="2400" b="1" dirty="0" smtClean="0">
                <a:latin typeface="Arial Narrow" pitchFamily="32" charset="0"/>
              </a:rPr>
              <a:t> – </a:t>
            </a:r>
            <a:r>
              <a:rPr lang="lv-LV" sz="2400" b="1" dirty="0" smtClean="0">
                <a:latin typeface="Arial Narrow" pitchFamily="32" charset="0"/>
              </a:rPr>
              <a:t>1400 HIV + 3500</a:t>
            </a:r>
            <a:r>
              <a:rPr lang="en-GB" sz="2400" b="1" dirty="0" smtClean="0">
                <a:latin typeface="Arial Narrow" pitchFamily="32" charset="0"/>
              </a:rPr>
              <a:t> tests</a:t>
            </a:r>
            <a:endParaRPr lang="lv-LV" sz="2400" b="1" dirty="0" smtClean="0">
              <a:latin typeface="Arial Narrow" pitchFamily="32" charset="0"/>
            </a:endParaRPr>
          </a:p>
          <a:p>
            <a:pPr lvl="2" algn="just" eaLnBrk="1" hangingPunct="1">
              <a:lnSpc>
                <a:spcPct val="80000"/>
              </a:lnSpc>
            </a:pPr>
            <a:r>
              <a:rPr lang="en-GB" sz="1800" b="1" dirty="0" smtClean="0">
                <a:latin typeface="Arial Narrow" pitchFamily="32" charset="0"/>
              </a:rPr>
              <a:t>HIV tests – </a:t>
            </a:r>
            <a:r>
              <a:rPr lang="lv-LV" sz="1800" b="1" dirty="0" smtClean="0">
                <a:latin typeface="Arial Narrow" pitchFamily="32" charset="0"/>
              </a:rPr>
              <a:t>1402 - 6% HIV+</a:t>
            </a:r>
            <a:r>
              <a:rPr lang="en-GB" sz="1800" dirty="0" smtClean="0">
                <a:latin typeface="Arial Narrow" pitchFamily="32" charset="0"/>
              </a:rPr>
              <a:t>, Syphilis </a:t>
            </a:r>
            <a:r>
              <a:rPr lang="lv-LV" sz="1800" dirty="0" smtClean="0">
                <a:latin typeface="Arial Narrow" pitchFamily="32" charset="0"/>
              </a:rPr>
              <a:t>,</a:t>
            </a:r>
            <a:r>
              <a:rPr lang="en-GB" sz="1800" dirty="0" smtClean="0">
                <a:latin typeface="Arial Narrow" pitchFamily="32" charset="0"/>
              </a:rPr>
              <a:t> </a:t>
            </a:r>
            <a:r>
              <a:rPr lang="lv-LV" sz="1800" dirty="0" err="1" smtClean="0">
                <a:latin typeface="Arial Narrow" pitchFamily="32" charset="0"/>
              </a:rPr>
              <a:t>hep</a:t>
            </a:r>
            <a:r>
              <a:rPr lang="lv-LV" sz="1800" dirty="0" smtClean="0">
                <a:latin typeface="Arial Narrow" pitchFamily="32" charset="0"/>
              </a:rPr>
              <a:t> </a:t>
            </a:r>
            <a:r>
              <a:rPr lang="en-GB" sz="1800" dirty="0" smtClean="0">
                <a:latin typeface="Arial Narrow" pitchFamily="32" charset="0"/>
              </a:rPr>
              <a:t>B</a:t>
            </a:r>
            <a:r>
              <a:rPr lang="lv-LV" sz="1800" dirty="0" smtClean="0">
                <a:latin typeface="Arial Narrow" pitchFamily="32" charset="0"/>
              </a:rPr>
              <a:t>&amp;C</a:t>
            </a:r>
            <a:r>
              <a:rPr lang="en-GB" sz="1800" dirty="0" smtClean="0">
                <a:latin typeface="Arial Narrow" pitchFamily="32" charset="0"/>
              </a:rPr>
              <a:t> - </a:t>
            </a:r>
            <a:r>
              <a:rPr lang="lv-LV" sz="1800" dirty="0" smtClean="0">
                <a:latin typeface="Arial Narrow" pitchFamily="32" charset="0"/>
              </a:rPr>
              <a:t>3500</a:t>
            </a:r>
            <a:endParaRPr lang="en-US" sz="1800" dirty="0" smtClean="0">
              <a:latin typeface="Arial Narrow" pitchFamily="32" charset="0"/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lv-LV" sz="2400" b="1" dirty="0" err="1" smtClean="0">
                <a:latin typeface="Arial Narrow" pitchFamily="32" charset="0"/>
              </a:rPr>
              <a:t>Needle</a:t>
            </a:r>
            <a:r>
              <a:rPr lang="lv-LV" sz="2400" b="1" dirty="0" smtClean="0">
                <a:latin typeface="Arial Narrow" pitchFamily="32" charset="0"/>
              </a:rPr>
              <a:t> &amp; </a:t>
            </a:r>
            <a:r>
              <a:rPr lang="lv-LV" sz="2400" b="1" dirty="0" err="1" smtClean="0">
                <a:latin typeface="Arial Narrow" pitchFamily="32" charset="0"/>
              </a:rPr>
              <a:t>syringe</a:t>
            </a:r>
            <a:r>
              <a:rPr lang="lv-LV" sz="2400" b="1" dirty="0" smtClean="0">
                <a:latin typeface="Arial Narrow" pitchFamily="32" charset="0"/>
              </a:rPr>
              <a:t> </a:t>
            </a:r>
            <a:r>
              <a:rPr lang="lv-LV" sz="2400" b="1" dirty="0" err="1" smtClean="0">
                <a:latin typeface="Arial Narrow" pitchFamily="32" charset="0"/>
              </a:rPr>
              <a:t>exchange</a:t>
            </a:r>
            <a:r>
              <a:rPr lang="lv-LV" sz="2400" b="1" dirty="0" smtClean="0">
                <a:latin typeface="Arial Narrow" pitchFamily="32" charset="0"/>
              </a:rPr>
              <a:t>    &gt;530 000 </a:t>
            </a:r>
            <a:r>
              <a:rPr lang="lv-LV" sz="2400" b="1" dirty="0" err="1" smtClean="0">
                <a:latin typeface="Arial Narrow" pitchFamily="32" charset="0"/>
              </a:rPr>
              <a:t>pcs</a:t>
            </a:r>
            <a:r>
              <a:rPr lang="lv-LV" sz="2400" b="1" dirty="0" smtClean="0">
                <a:latin typeface="Arial Narrow" pitchFamily="32" charset="0"/>
              </a:rPr>
              <a:t> </a:t>
            </a:r>
            <a:r>
              <a:rPr lang="lv-LV" sz="2400" b="1" dirty="0" err="1" smtClean="0">
                <a:latin typeface="Arial Narrow" pitchFamily="32" charset="0"/>
              </a:rPr>
              <a:t>distributed</a:t>
            </a:r>
            <a:endParaRPr lang="lv-LV" sz="2400" b="1" dirty="0" smtClean="0">
              <a:latin typeface="Arial Narrow" pitchFamily="32" charset="0"/>
            </a:endParaRPr>
          </a:p>
          <a:p>
            <a:pPr lvl="2" algn="just" eaLnBrk="1" hangingPunct="1">
              <a:lnSpc>
                <a:spcPct val="80000"/>
              </a:lnSpc>
            </a:pPr>
            <a:r>
              <a:rPr lang="lv-LV" sz="1800" dirty="0" err="1" smtClean="0">
                <a:latin typeface="Arial Narrow" pitchFamily="32" charset="0"/>
              </a:rPr>
              <a:t>Distributed</a:t>
            </a:r>
            <a:r>
              <a:rPr lang="lv-LV" sz="1800" dirty="0" smtClean="0">
                <a:latin typeface="Arial Narrow" pitchFamily="32" charset="0"/>
              </a:rPr>
              <a:t> </a:t>
            </a:r>
            <a:r>
              <a:rPr lang="lv-LV" sz="1800" dirty="0" err="1" smtClean="0">
                <a:latin typeface="Arial Narrow" pitchFamily="32" charset="0"/>
              </a:rPr>
              <a:t>clean</a:t>
            </a:r>
            <a:r>
              <a:rPr lang="lv-LV" sz="1800" dirty="0" smtClean="0">
                <a:latin typeface="Arial Narrow" pitchFamily="32" charset="0"/>
              </a:rPr>
              <a:t> </a:t>
            </a:r>
            <a:r>
              <a:rPr lang="lv-LV" sz="1800" dirty="0" err="1" smtClean="0">
                <a:latin typeface="Arial Narrow" pitchFamily="32" charset="0"/>
              </a:rPr>
              <a:t>syringes</a:t>
            </a:r>
            <a:r>
              <a:rPr lang="lv-LV" sz="1800" dirty="0" smtClean="0">
                <a:latin typeface="Arial Narrow" pitchFamily="32" charset="0"/>
              </a:rPr>
              <a:t> ~ 530 000 </a:t>
            </a:r>
            <a:r>
              <a:rPr lang="lv-LV" sz="1800" dirty="0" err="1" smtClean="0">
                <a:latin typeface="Arial Narrow" pitchFamily="32" charset="0"/>
              </a:rPr>
              <a:t>pcs</a:t>
            </a:r>
            <a:r>
              <a:rPr lang="lv-LV" sz="1800" dirty="0" smtClean="0">
                <a:latin typeface="Arial Narrow" pitchFamily="32" charset="0"/>
              </a:rPr>
              <a:t> = </a:t>
            </a:r>
            <a:r>
              <a:rPr lang="lv-LV" sz="1800" b="1" dirty="0" smtClean="0">
                <a:latin typeface="Arial Narrow" pitchFamily="32" charset="0"/>
              </a:rPr>
              <a:t>50 per </a:t>
            </a:r>
            <a:r>
              <a:rPr lang="lv-LV" sz="1800" b="1" dirty="0" err="1" smtClean="0">
                <a:latin typeface="Arial Narrow" pitchFamily="32" charset="0"/>
              </a:rPr>
              <a:t>person</a:t>
            </a:r>
            <a:endParaRPr lang="lv-LV" sz="1800" b="1" dirty="0" smtClean="0">
              <a:latin typeface="Arial Narrow" pitchFamily="32" charset="0"/>
            </a:endParaRPr>
          </a:p>
          <a:p>
            <a:pPr lvl="2" algn="just" eaLnBrk="1" hangingPunct="1">
              <a:lnSpc>
                <a:spcPct val="80000"/>
              </a:lnSpc>
            </a:pPr>
            <a:r>
              <a:rPr lang="lv-LV" sz="1800" dirty="0" err="1" smtClean="0">
                <a:latin typeface="Arial Narrow" pitchFamily="32" charset="0"/>
              </a:rPr>
              <a:t>Returned</a:t>
            </a:r>
            <a:r>
              <a:rPr lang="lv-LV" sz="1800" dirty="0" smtClean="0">
                <a:latin typeface="Arial Narrow" pitchFamily="32" charset="0"/>
              </a:rPr>
              <a:t> </a:t>
            </a:r>
            <a:r>
              <a:rPr lang="lv-LV" sz="1800" dirty="0" err="1" smtClean="0">
                <a:latin typeface="Arial Narrow" pitchFamily="32" charset="0"/>
              </a:rPr>
              <a:t>used</a:t>
            </a:r>
            <a:r>
              <a:rPr lang="lv-LV" sz="1800" dirty="0" smtClean="0">
                <a:latin typeface="Arial Narrow" pitchFamily="32" charset="0"/>
              </a:rPr>
              <a:t> </a:t>
            </a:r>
            <a:r>
              <a:rPr lang="lv-LV" sz="1800" dirty="0" err="1" smtClean="0">
                <a:latin typeface="Arial Narrow" pitchFamily="32" charset="0"/>
              </a:rPr>
              <a:t>syringes</a:t>
            </a:r>
            <a:r>
              <a:rPr lang="lv-LV" sz="1800" dirty="0" smtClean="0">
                <a:latin typeface="Arial Narrow" pitchFamily="32" charset="0"/>
              </a:rPr>
              <a:t> ~ 381 000 </a:t>
            </a:r>
            <a:r>
              <a:rPr lang="lv-LV" sz="1800" dirty="0" err="1" smtClean="0">
                <a:latin typeface="Arial Narrow" pitchFamily="32" charset="0"/>
              </a:rPr>
              <a:t>pcs</a:t>
            </a:r>
            <a:endParaRPr lang="lv-LV" sz="1800" dirty="0" smtClean="0">
              <a:latin typeface="Arial Narrow" pitchFamily="32" charset="0"/>
            </a:endParaRPr>
          </a:p>
          <a:p>
            <a:pPr lvl="2" algn="just" eaLnBrk="1" hangingPunct="1">
              <a:lnSpc>
                <a:spcPct val="80000"/>
              </a:lnSpc>
            </a:pPr>
            <a:r>
              <a:rPr lang="lv-LV" sz="1800" dirty="0" smtClean="0">
                <a:latin typeface="Arial Narrow" pitchFamily="32" charset="0"/>
              </a:rPr>
              <a:t>NSP </a:t>
            </a:r>
            <a:r>
              <a:rPr lang="lv-LV" sz="1800" dirty="0" err="1" smtClean="0">
                <a:latin typeface="Arial Narrow" pitchFamily="32" charset="0"/>
              </a:rPr>
              <a:t>in</a:t>
            </a:r>
            <a:r>
              <a:rPr lang="lv-LV" sz="1800" dirty="0" smtClean="0">
                <a:latin typeface="Arial Narrow" pitchFamily="32" charset="0"/>
              </a:rPr>
              <a:t> </a:t>
            </a:r>
            <a:r>
              <a:rPr lang="lv-LV" sz="1800" dirty="0" err="1" smtClean="0">
                <a:latin typeface="Arial Narrow" pitchFamily="32" charset="0"/>
              </a:rPr>
              <a:t>centre</a:t>
            </a:r>
            <a:r>
              <a:rPr lang="lv-LV" sz="1800" dirty="0" smtClean="0">
                <a:latin typeface="Arial Narrow" pitchFamily="32" charset="0"/>
              </a:rPr>
              <a:t> ~ 10-20 </a:t>
            </a:r>
            <a:r>
              <a:rPr lang="lv-LV" sz="1800" dirty="0" err="1" smtClean="0">
                <a:latin typeface="Arial Narrow" pitchFamily="32" charset="0"/>
              </a:rPr>
              <a:t>persons</a:t>
            </a:r>
            <a:r>
              <a:rPr lang="lv-LV" sz="1800" dirty="0" smtClean="0">
                <a:latin typeface="Arial Narrow" pitchFamily="32" charset="0"/>
              </a:rPr>
              <a:t> per </a:t>
            </a:r>
            <a:r>
              <a:rPr lang="lv-LV" sz="1800" dirty="0" err="1" smtClean="0">
                <a:latin typeface="Arial Narrow" pitchFamily="32" charset="0"/>
              </a:rPr>
              <a:t>day</a:t>
            </a:r>
            <a:r>
              <a:rPr lang="lv-LV" sz="1800" dirty="0" smtClean="0">
                <a:latin typeface="Arial Narrow" pitchFamily="32" charset="0"/>
              </a:rPr>
              <a:t> (4 000 </a:t>
            </a:r>
            <a:r>
              <a:rPr lang="lv-LV" sz="1800" dirty="0" err="1" smtClean="0">
                <a:latin typeface="Arial Narrow" pitchFamily="32" charset="0"/>
              </a:rPr>
              <a:t>contacts</a:t>
            </a:r>
            <a:r>
              <a:rPr lang="lv-LV" sz="1800" dirty="0" smtClean="0">
                <a:latin typeface="Arial Narrow" pitchFamily="32" charset="0"/>
              </a:rPr>
              <a:t>)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lv-LV" sz="2400" b="1" dirty="0" err="1" smtClean="0">
                <a:latin typeface="Arial Narrow" pitchFamily="32" charset="0"/>
              </a:rPr>
              <a:t>Outreach</a:t>
            </a:r>
            <a:r>
              <a:rPr lang="lv-LV" sz="2400" b="1" dirty="0" smtClean="0">
                <a:latin typeface="Arial Narrow" pitchFamily="32" charset="0"/>
              </a:rPr>
              <a:t> </a:t>
            </a:r>
            <a:r>
              <a:rPr lang="lv-LV" sz="2400" dirty="0" err="1" smtClean="0">
                <a:latin typeface="Arial Narrow" pitchFamily="32" charset="0"/>
              </a:rPr>
              <a:t>workers</a:t>
            </a:r>
            <a:r>
              <a:rPr lang="lv-LV" sz="2400" dirty="0" smtClean="0">
                <a:latin typeface="Arial Narrow" pitchFamily="32" charset="0"/>
              </a:rPr>
              <a:t> </a:t>
            </a:r>
            <a:r>
              <a:rPr lang="lv-LV" sz="2400" dirty="0" err="1" smtClean="0">
                <a:latin typeface="Arial Narrow" pitchFamily="32" charset="0"/>
              </a:rPr>
              <a:t>contacts</a:t>
            </a:r>
            <a:r>
              <a:rPr lang="lv-LV" sz="2400" dirty="0" smtClean="0">
                <a:latin typeface="Arial Narrow" pitchFamily="32" charset="0"/>
              </a:rPr>
              <a:t> ~</a:t>
            </a:r>
            <a:r>
              <a:rPr lang="lv-LV" sz="2400" b="1" dirty="0" smtClean="0">
                <a:latin typeface="Arial Narrow" pitchFamily="32" charset="0"/>
              </a:rPr>
              <a:t>18 000 </a:t>
            </a:r>
            <a:r>
              <a:rPr lang="lv-LV" sz="2400" b="1" dirty="0" err="1" smtClean="0">
                <a:latin typeface="Arial Narrow" pitchFamily="32" charset="0"/>
              </a:rPr>
              <a:t>contacts</a:t>
            </a:r>
            <a:r>
              <a:rPr lang="lv-LV" sz="2400" b="1" dirty="0" smtClean="0">
                <a:latin typeface="Arial Narrow" pitchFamily="32" charset="0"/>
              </a:rPr>
              <a:t>/</a:t>
            </a:r>
            <a:r>
              <a:rPr lang="lv-LV" sz="2400" dirty="0" err="1" smtClean="0">
                <a:latin typeface="Arial Narrow" pitchFamily="32" charset="0"/>
              </a:rPr>
              <a:t>year</a:t>
            </a:r>
            <a:endParaRPr lang="lv-LV" sz="2400" dirty="0" smtClean="0">
              <a:latin typeface="Arial Narrow" pitchFamily="32" charset="0"/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lv-LV" sz="2400" b="1" dirty="0" err="1" smtClean="0">
                <a:latin typeface="Arial Narrow" pitchFamily="32" charset="0"/>
              </a:rPr>
              <a:t>Mobile</a:t>
            </a:r>
            <a:r>
              <a:rPr lang="lv-LV" sz="2400" b="1" dirty="0" smtClean="0">
                <a:latin typeface="Arial Narrow" pitchFamily="32" charset="0"/>
              </a:rPr>
              <a:t> HIV </a:t>
            </a:r>
            <a:r>
              <a:rPr lang="lv-LV" sz="2400" b="1" dirty="0" err="1" smtClean="0">
                <a:latin typeface="Arial Narrow" pitchFamily="32" charset="0"/>
              </a:rPr>
              <a:t>prevention</a:t>
            </a:r>
            <a:r>
              <a:rPr lang="lv-LV" sz="2400" b="1" dirty="0" smtClean="0">
                <a:latin typeface="Arial Narrow" pitchFamily="32" charset="0"/>
              </a:rPr>
              <a:t> </a:t>
            </a:r>
            <a:r>
              <a:rPr lang="lv-LV" sz="2400" b="1" dirty="0" err="1" smtClean="0">
                <a:latin typeface="Arial Narrow" pitchFamily="32" charset="0"/>
              </a:rPr>
              <a:t>unit</a:t>
            </a:r>
            <a:r>
              <a:rPr lang="lv-LV" sz="2400" b="1" dirty="0" smtClean="0">
                <a:latin typeface="Arial Narrow" pitchFamily="32" charset="0"/>
              </a:rPr>
              <a:t> ~250 </a:t>
            </a:r>
            <a:r>
              <a:rPr lang="lv-LV" sz="2400" b="1" dirty="0" err="1" smtClean="0">
                <a:latin typeface="Arial Narrow" pitchFamily="32" charset="0"/>
              </a:rPr>
              <a:t>rides</a:t>
            </a:r>
            <a:r>
              <a:rPr lang="lv-LV" sz="2400" b="1" dirty="0" smtClean="0">
                <a:latin typeface="Arial Narrow" pitchFamily="32" charset="0"/>
              </a:rPr>
              <a:t> per </a:t>
            </a:r>
            <a:r>
              <a:rPr lang="lv-LV" sz="2400" b="1" dirty="0" err="1" smtClean="0">
                <a:latin typeface="Arial Narrow" pitchFamily="32" charset="0"/>
              </a:rPr>
              <a:t>year</a:t>
            </a:r>
            <a:endParaRPr lang="lv-LV" sz="2400" b="1" dirty="0" smtClean="0">
              <a:latin typeface="Arial Narrow" pitchFamily="32" charset="0"/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en-GB" sz="2400" dirty="0" smtClean="0">
                <a:latin typeface="Arial Narrow" pitchFamily="32" charset="0"/>
              </a:rPr>
              <a:t>Distributed </a:t>
            </a:r>
            <a:r>
              <a:rPr lang="en-GB" sz="2400" b="1" dirty="0" smtClean="0">
                <a:latin typeface="Arial Narrow" pitchFamily="32" charset="0"/>
              </a:rPr>
              <a:t>condoms  </a:t>
            </a:r>
            <a:r>
              <a:rPr lang="lv-LV" sz="2400" b="1" dirty="0" smtClean="0">
                <a:latin typeface="Arial Narrow" pitchFamily="32" charset="0"/>
              </a:rPr>
              <a:t>57 000 </a:t>
            </a:r>
            <a:r>
              <a:rPr lang="en-GB" sz="2400" b="1" dirty="0" err="1" smtClean="0">
                <a:latin typeface="Arial Narrow" pitchFamily="32" charset="0"/>
              </a:rPr>
              <a:t>pcs</a:t>
            </a:r>
            <a:endParaRPr lang="lv-LV" sz="2400" b="1" dirty="0" smtClean="0">
              <a:latin typeface="Arial Narrow" pitchFamily="32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lv-LV" sz="2400" dirty="0" err="1" smtClean="0">
                <a:latin typeface="Arial Narrow" pitchFamily="34" charset="0"/>
              </a:rPr>
              <a:t>Contacted</a:t>
            </a:r>
            <a:r>
              <a:rPr lang="lv-LV" sz="2400" dirty="0" smtClean="0">
                <a:latin typeface="Arial Narrow" pitchFamily="34" charset="0"/>
              </a:rPr>
              <a:t> ~2 300 </a:t>
            </a:r>
            <a:r>
              <a:rPr lang="lv-LV" sz="2400" dirty="0" err="1" smtClean="0">
                <a:latin typeface="Arial Narrow" pitchFamily="34" charset="0"/>
              </a:rPr>
              <a:t>clients</a:t>
            </a:r>
            <a:endParaRPr lang="lv-LV" sz="2400" dirty="0" smtClean="0">
              <a:latin typeface="Arial Narrow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lv-LV" sz="2400" dirty="0" smtClean="0">
                <a:latin typeface="Arial Narrow" pitchFamily="34" charset="0"/>
              </a:rPr>
              <a:t>300 h </a:t>
            </a:r>
            <a:r>
              <a:rPr lang="lv-LV" sz="2400" dirty="0" err="1" smtClean="0">
                <a:latin typeface="Arial Narrow" pitchFamily="34" charset="0"/>
              </a:rPr>
              <a:t>services</a:t>
            </a:r>
            <a:r>
              <a:rPr lang="lv-LV" sz="2400" dirty="0" smtClean="0">
                <a:latin typeface="Arial Narrow" pitchFamily="34" charset="0"/>
              </a:rPr>
              <a:t> per </a:t>
            </a:r>
            <a:r>
              <a:rPr lang="lv-LV" sz="2400" dirty="0" err="1" smtClean="0">
                <a:latin typeface="Arial Narrow" pitchFamily="34" charset="0"/>
              </a:rPr>
              <a:t>week</a:t>
            </a:r>
            <a:endParaRPr lang="lv-LV" sz="2400" dirty="0" smtClean="0">
              <a:latin typeface="Arial Narrow" pitchFamily="34" charset="0"/>
            </a:endParaRPr>
          </a:p>
        </p:txBody>
      </p:sp>
      <p:pic>
        <p:nvPicPr>
          <p:cNvPr id="20485" name="Picture 3" descr="C:\Users\Master\Pictures\2015_D_L_prezent_bildes\IMG-20151208-Testes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3643314"/>
            <a:ext cx="1655762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graphicFrame>
        <p:nvGraphicFramePr>
          <p:cNvPr id="4" name="Diagramma 1"/>
          <p:cNvGraphicFramePr/>
          <p:nvPr/>
        </p:nvGraphicFramePr>
        <p:xfrm>
          <a:off x="642910" y="785794"/>
          <a:ext cx="8001056" cy="5857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714375"/>
            <a:ext cx="4500566" cy="3375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571875"/>
            <a:ext cx="4191000" cy="314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2" descr="C:\Users\Master\Documents\IMG_11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642918"/>
            <a:ext cx="2571736" cy="1928802"/>
          </a:xfrm>
          <a:prstGeom prst="rect">
            <a:avLst/>
          </a:prstGeom>
          <a:noFill/>
        </p:spPr>
      </p:pic>
      <p:pic>
        <p:nvPicPr>
          <p:cNvPr id="5" name="Picture 6" descr="C:\Users\Master\Pictures\2017_Buss_jaunais\2017_02_Buss darba\IMG-20170227-WA00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4286256"/>
            <a:ext cx="1357330" cy="241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>
                <a:solidFill>
                  <a:srgbClr val="C00000"/>
                </a:solidFill>
                <a:latin typeface="Arial Narrow" pitchFamily="34" charset="0"/>
              </a:rPr>
              <a:t>Other</a:t>
            </a:r>
            <a:r>
              <a:rPr lang="lv-LV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lv-LV" dirty="0" err="1" smtClean="0">
                <a:solidFill>
                  <a:srgbClr val="C00000"/>
                </a:solidFill>
                <a:latin typeface="Arial Narrow" pitchFamily="34" charset="0"/>
              </a:rPr>
              <a:t>support</a:t>
            </a:r>
            <a:r>
              <a:rPr lang="lv-LV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lv-LV" dirty="0" err="1" smtClean="0">
                <a:solidFill>
                  <a:srgbClr val="C00000"/>
                </a:solidFill>
                <a:latin typeface="Arial Narrow" pitchFamily="34" charset="0"/>
              </a:rPr>
              <a:t>for</a:t>
            </a:r>
            <a:r>
              <a:rPr lang="lv-LV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lv-LV" dirty="0" err="1" smtClean="0">
                <a:solidFill>
                  <a:srgbClr val="C00000"/>
                </a:solidFill>
                <a:latin typeface="Arial Narrow" pitchFamily="34" charset="0"/>
              </a:rPr>
              <a:t>health</a:t>
            </a:r>
            <a:r>
              <a:rPr lang="lv-LV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lv-LV" dirty="0" err="1" smtClean="0">
                <a:solidFill>
                  <a:srgbClr val="C00000"/>
                </a:solidFill>
                <a:latin typeface="Arial Narrow" pitchFamily="34" charset="0"/>
              </a:rPr>
              <a:t>care</a:t>
            </a:r>
            <a:endParaRPr lang="lv-LV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2" charset="0"/>
              </a:rPr>
              <a:t>Individual </a:t>
            </a:r>
            <a:r>
              <a:rPr lang="en-US" dirty="0" err="1" smtClean="0">
                <a:latin typeface="Arial Narrow" pitchFamily="32" charset="0"/>
              </a:rPr>
              <a:t>counselling</a:t>
            </a:r>
            <a:r>
              <a:rPr lang="en-US" dirty="0" smtClean="0">
                <a:latin typeface="Arial Narrow" pitchFamily="32" charset="0"/>
              </a:rPr>
              <a:t> – Life with HIV</a:t>
            </a:r>
            <a:endParaRPr lang="lv-LV" dirty="0" smtClean="0">
              <a:latin typeface="Arial Narrow" pitchFamily="32" charset="0"/>
            </a:endParaRPr>
          </a:p>
          <a:p>
            <a:r>
              <a:rPr lang="en-US" dirty="0" smtClean="0">
                <a:latin typeface="Arial Narrow" pitchFamily="34" charset="0"/>
              </a:rPr>
              <a:t>First aid for wound care</a:t>
            </a:r>
            <a:endParaRPr lang="lv-LV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Vitamins and anti-flu vaccines, </a:t>
            </a:r>
            <a:endParaRPr lang="lv-LV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2" charset="0"/>
              </a:rPr>
              <a:t>Contributions for clients health services </a:t>
            </a:r>
            <a:endParaRPr lang="lv-LV" dirty="0" smtClean="0">
              <a:latin typeface="Arial Narrow" pitchFamily="32" charset="0"/>
            </a:endParaRPr>
          </a:p>
          <a:p>
            <a:r>
              <a:rPr lang="en-US" dirty="0" smtClean="0">
                <a:latin typeface="Arial Narrow" pitchFamily="32" charset="0"/>
              </a:rPr>
              <a:t>Educational lectures</a:t>
            </a:r>
            <a:endParaRPr lang="lv-LV" dirty="0"/>
          </a:p>
        </p:txBody>
      </p:sp>
      <p:pic>
        <p:nvPicPr>
          <p:cNvPr id="1027" name="Picture 3" descr="C:\Users\Master\Pictures\2015_D_L_prezent_bildes\rutins 5 _22.10.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714884"/>
            <a:ext cx="2749886" cy="1832810"/>
          </a:xfrm>
          <a:prstGeom prst="rect">
            <a:avLst/>
          </a:prstGeom>
          <a:noFill/>
        </p:spPr>
      </p:pic>
      <p:pic>
        <p:nvPicPr>
          <p:cNvPr id="1028" name="Picture 4" descr="C:\Users\Master\Pictures\2015_D_L_prezent_bildes\Slircu apmaina\DSC_0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929198"/>
            <a:ext cx="2666976" cy="1500174"/>
          </a:xfrm>
          <a:prstGeom prst="rect">
            <a:avLst/>
          </a:prstGeom>
          <a:noFill/>
        </p:spPr>
      </p:pic>
      <p:pic>
        <p:nvPicPr>
          <p:cNvPr id="7" name="Picture 3" descr="C:\Users\Master\Pictures\2017_Buss_jaunais\2017_02_Buss darba\20170222_1604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1571612"/>
            <a:ext cx="1750610" cy="23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85786" y="3886200"/>
            <a:ext cx="7786742" cy="1752600"/>
          </a:xfrm>
        </p:spPr>
        <p:txBody>
          <a:bodyPr/>
          <a:lstStyle/>
          <a:p>
            <a:pPr algn="l"/>
            <a:endParaRPr lang="lv-LV" sz="44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l"/>
            <a:r>
              <a:rPr lang="lv-LV" sz="4400" b="1" dirty="0" err="1" smtClean="0">
                <a:solidFill>
                  <a:srgbClr val="C00000"/>
                </a:solidFill>
                <a:latin typeface="Arial Narrow" pitchFamily="34" charset="0"/>
              </a:rPr>
              <a:t>Psycho-social</a:t>
            </a:r>
            <a:r>
              <a:rPr lang="lv-LV" sz="44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lv-LV" sz="4400" b="1" dirty="0" err="1" smtClean="0">
                <a:solidFill>
                  <a:srgbClr val="C00000"/>
                </a:solidFill>
                <a:latin typeface="Arial Narrow" pitchFamily="34" charset="0"/>
              </a:rPr>
              <a:t>support</a:t>
            </a:r>
            <a:endParaRPr lang="lv-LV" sz="4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772400" cy="1143000"/>
          </a:xfrm>
        </p:spPr>
        <p:txBody>
          <a:bodyPr/>
          <a:lstStyle/>
          <a:p>
            <a:r>
              <a:rPr lang="lv-LV" b="1" dirty="0" err="1" smtClean="0">
                <a:solidFill>
                  <a:srgbClr val="C00000"/>
                </a:solidFill>
                <a:latin typeface="Arial Narrow" pitchFamily="34" charset="0"/>
              </a:rPr>
              <a:t>Psycho-social</a:t>
            </a:r>
            <a:r>
              <a:rPr lang="lv-LV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lv-LV" b="1" dirty="0" err="1" smtClean="0">
                <a:solidFill>
                  <a:srgbClr val="C00000"/>
                </a:solidFill>
                <a:latin typeface="Arial Narrow" pitchFamily="34" charset="0"/>
              </a:rPr>
              <a:t>support</a:t>
            </a:r>
            <a:endParaRPr lang="lv-LV" dirty="0" smtClean="0">
              <a:solidFill>
                <a:srgbClr val="C00000"/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642910" y="1428736"/>
            <a:ext cx="8278813" cy="5214974"/>
          </a:xfrm>
        </p:spPr>
        <p:txBody>
          <a:bodyPr/>
          <a:lstStyle/>
          <a:p>
            <a:r>
              <a:rPr lang="lv-LV" sz="2800" dirty="0" err="1" smtClean="0">
                <a:latin typeface="Arial Narrow" pitchFamily="34" charset="0"/>
              </a:rPr>
              <a:t>Psychologist</a:t>
            </a:r>
            <a:r>
              <a:rPr lang="lv-LV" sz="2800" dirty="0" smtClean="0">
                <a:latin typeface="Arial Narrow" pitchFamily="34" charset="0"/>
              </a:rPr>
              <a:t> </a:t>
            </a:r>
            <a:r>
              <a:rPr lang="lv-LV" sz="2800" dirty="0" err="1" smtClean="0">
                <a:latin typeface="Arial Narrow" pitchFamily="34" charset="0"/>
              </a:rPr>
              <a:t>and</a:t>
            </a:r>
            <a:r>
              <a:rPr lang="lv-LV" sz="2800" dirty="0" smtClean="0">
                <a:latin typeface="Arial Narrow" pitchFamily="34" charset="0"/>
              </a:rPr>
              <a:t> </a:t>
            </a:r>
            <a:r>
              <a:rPr lang="lv-LV" sz="2800" dirty="0" err="1" smtClean="0">
                <a:latin typeface="Arial Narrow" pitchFamily="34" charset="0"/>
              </a:rPr>
              <a:t>social</a:t>
            </a:r>
            <a:r>
              <a:rPr lang="lv-LV" sz="2800" dirty="0" smtClean="0">
                <a:latin typeface="Arial Narrow" pitchFamily="34" charset="0"/>
              </a:rPr>
              <a:t> </a:t>
            </a:r>
            <a:r>
              <a:rPr lang="lv-LV" sz="2800" dirty="0" err="1" smtClean="0">
                <a:latin typeface="Arial Narrow" pitchFamily="34" charset="0"/>
              </a:rPr>
              <a:t>workers</a:t>
            </a:r>
            <a:r>
              <a:rPr lang="lv-LV" sz="2800" dirty="0" smtClean="0">
                <a:latin typeface="Arial Narrow" pitchFamily="34" charset="0"/>
              </a:rPr>
              <a:t> </a:t>
            </a:r>
            <a:r>
              <a:rPr lang="lv-LV" sz="2800" dirty="0" err="1" smtClean="0">
                <a:latin typeface="Arial Narrow" pitchFamily="34" charset="0"/>
              </a:rPr>
              <a:t>consultations</a:t>
            </a:r>
            <a:r>
              <a:rPr lang="lv-LV" sz="2800" dirty="0" smtClean="0">
                <a:latin typeface="Arial Narrow" pitchFamily="34" charset="0"/>
              </a:rPr>
              <a:t> </a:t>
            </a:r>
          </a:p>
          <a:p>
            <a:r>
              <a:rPr lang="lv-LV" sz="2800" dirty="0" err="1" smtClean="0">
                <a:latin typeface="Arial Narrow" pitchFamily="34" charset="0"/>
              </a:rPr>
              <a:t>Buddy</a:t>
            </a:r>
            <a:r>
              <a:rPr lang="lv-LV" sz="2800" dirty="0" smtClean="0">
                <a:latin typeface="Arial Narrow" pitchFamily="34" charset="0"/>
              </a:rPr>
              <a:t> </a:t>
            </a:r>
            <a:r>
              <a:rPr lang="lv-LV" sz="2800" dirty="0" err="1" smtClean="0">
                <a:latin typeface="Arial Narrow" pitchFamily="34" charset="0"/>
              </a:rPr>
              <a:t>peer</a:t>
            </a:r>
            <a:r>
              <a:rPr lang="lv-LV" sz="2800" dirty="0" smtClean="0">
                <a:latin typeface="Arial Narrow" pitchFamily="34" charset="0"/>
              </a:rPr>
              <a:t> </a:t>
            </a:r>
            <a:r>
              <a:rPr lang="lv-LV" sz="2800" dirty="0" err="1" smtClean="0">
                <a:latin typeface="Arial Narrow" pitchFamily="34" charset="0"/>
              </a:rPr>
              <a:t>movement</a:t>
            </a:r>
            <a:endParaRPr lang="lv-LV" sz="2800" dirty="0" smtClean="0">
              <a:latin typeface="Arial Narrow" pitchFamily="34" charset="0"/>
            </a:endParaRPr>
          </a:p>
          <a:p>
            <a:r>
              <a:rPr lang="en-US" sz="2800" dirty="0" smtClean="0">
                <a:latin typeface="Arial Narrow" pitchFamily="32" charset="0"/>
              </a:rPr>
              <a:t>‘Open doors’ regular Thursdays with</a:t>
            </a:r>
            <a:r>
              <a:rPr lang="lv-LV" sz="2800" dirty="0" smtClean="0">
                <a:latin typeface="Arial Narrow" pitchFamily="32" charset="0"/>
              </a:rPr>
              <a:t> </a:t>
            </a:r>
            <a:r>
              <a:rPr lang="lv-LV" sz="2800" dirty="0" err="1" smtClean="0">
                <a:latin typeface="Arial Narrow" pitchFamily="32" charset="0"/>
              </a:rPr>
              <a:t>hot</a:t>
            </a:r>
            <a:r>
              <a:rPr lang="lv-LV" sz="2800" dirty="0" smtClean="0">
                <a:latin typeface="Arial Narrow" pitchFamily="32" charset="0"/>
              </a:rPr>
              <a:t> </a:t>
            </a:r>
            <a:r>
              <a:rPr lang="lv-LV" sz="2800" dirty="0" err="1" smtClean="0">
                <a:latin typeface="Arial Narrow" pitchFamily="32" charset="0"/>
              </a:rPr>
              <a:t>soup</a:t>
            </a:r>
            <a:r>
              <a:rPr lang="en-US" sz="2800" dirty="0" smtClean="0">
                <a:latin typeface="Arial Narrow" pitchFamily="32" charset="0"/>
              </a:rPr>
              <a:t> </a:t>
            </a:r>
            <a:endParaRPr lang="lv-LV" sz="2800" dirty="0" smtClean="0">
              <a:latin typeface="Arial Narrow" pitchFamily="32" charset="0"/>
            </a:endParaRPr>
          </a:p>
          <a:p>
            <a:r>
              <a:rPr lang="en-US" sz="2800" dirty="0" smtClean="0">
                <a:latin typeface="Arial Narrow" pitchFamily="32" charset="0"/>
              </a:rPr>
              <a:t>Social support (food packages, clothes)</a:t>
            </a:r>
          </a:p>
          <a:p>
            <a:endParaRPr lang="lv-LV" sz="2800" dirty="0" smtClean="0">
              <a:latin typeface="Arial Narrow" pitchFamily="34" charset="0"/>
            </a:endParaRPr>
          </a:p>
          <a:p>
            <a:endParaRPr lang="lv-LV" sz="2800" dirty="0" smtClean="0">
              <a:latin typeface="Arial Narrow" pitchFamily="34" charset="0"/>
            </a:endParaRPr>
          </a:p>
          <a:p>
            <a:r>
              <a:rPr lang="lv-LV" sz="2800" dirty="0" err="1" smtClean="0">
                <a:latin typeface="Arial Narrow" pitchFamily="34" charset="0"/>
              </a:rPr>
              <a:t>Support</a:t>
            </a:r>
            <a:r>
              <a:rPr lang="lv-LV" sz="2800" dirty="0" smtClean="0">
                <a:latin typeface="Arial Narrow" pitchFamily="34" charset="0"/>
              </a:rPr>
              <a:t> </a:t>
            </a:r>
            <a:r>
              <a:rPr lang="lv-LV" sz="2800" dirty="0" err="1" smtClean="0">
                <a:latin typeface="Arial Narrow" pitchFamily="34" charset="0"/>
              </a:rPr>
              <a:t>group</a:t>
            </a:r>
            <a:endParaRPr lang="lv-LV" sz="2800" dirty="0" smtClean="0">
              <a:latin typeface="Arial Narrow" pitchFamily="34" charset="0"/>
            </a:endParaRPr>
          </a:p>
          <a:p>
            <a:r>
              <a:rPr lang="lv-LV" sz="2800" dirty="0" smtClean="0">
                <a:latin typeface="Arial Narrow" pitchFamily="32" charset="0"/>
              </a:rPr>
              <a:t>S</a:t>
            </a:r>
            <a:r>
              <a:rPr lang="en-US" sz="2800" dirty="0" err="1" smtClean="0">
                <a:latin typeface="Arial Narrow" pitchFamily="32" charset="0"/>
              </a:rPr>
              <a:t>ocial</a:t>
            </a:r>
            <a:r>
              <a:rPr lang="en-US" sz="2800" dirty="0" smtClean="0">
                <a:latin typeface="Arial Narrow" pitchFamily="32" charset="0"/>
              </a:rPr>
              <a:t> info for community</a:t>
            </a:r>
            <a:endParaRPr lang="lv-LV" sz="2800" dirty="0" smtClean="0">
              <a:latin typeface="Arial Narrow" pitchFamily="32" charset="0"/>
            </a:endParaRPr>
          </a:p>
          <a:p>
            <a:r>
              <a:rPr lang="lv-LV" sz="2800" dirty="0" err="1" smtClean="0">
                <a:latin typeface="Arial Narrow" pitchFamily="32" charset="0"/>
              </a:rPr>
              <a:t>Summer</a:t>
            </a:r>
            <a:r>
              <a:rPr lang="lv-LV" sz="2800" dirty="0" smtClean="0">
                <a:latin typeface="Arial Narrow" pitchFamily="32" charset="0"/>
              </a:rPr>
              <a:t> </a:t>
            </a:r>
            <a:r>
              <a:rPr lang="lv-LV" sz="2800" dirty="0" err="1" smtClean="0">
                <a:latin typeface="Arial Narrow" pitchFamily="32" charset="0"/>
              </a:rPr>
              <a:t>camps</a:t>
            </a:r>
            <a:r>
              <a:rPr lang="lv-LV" sz="2800" dirty="0" smtClean="0">
                <a:latin typeface="Arial Narrow" pitchFamily="32" charset="0"/>
              </a:rPr>
              <a:t> </a:t>
            </a:r>
            <a:r>
              <a:rPr lang="lv-LV" sz="2800" dirty="0" err="1" smtClean="0">
                <a:latin typeface="Arial Narrow" pitchFamily="32" charset="0"/>
              </a:rPr>
              <a:t>for</a:t>
            </a:r>
            <a:r>
              <a:rPr lang="lv-LV" sz="2800" dirty="0" smtClean="0">
                <a:latin typeface="Arial Narrow" pitchFamily="32" charset="0"/>
              </a:rPr>
              <a:t> </a:t>
            </a:r>
            <a:r>
              <a:rPr lang="lv-LV" sz="2800" dirty="0" err="1" smtClean="0">
                <a:latin typeface="Arial Narrow" pitchFamily="32" charset="0"/>
              </a:rPr>
              <a:t>families</a:t>
            </a:r>
            <a:endParaRPr lang="lv-LV" sz="2800" dirty="0" smtClean="0">
              <a:latin typeface="Arial Narrow" pitchFamily="32" charset="0"/>
            </a:endParaRPr>
          </a:p>
          <a:p>
            <a:r>
              <a:rPr lang="en-US" sz="2800" dirty="0" smtClean="0">
                <a:latin typeface="Arial Narrow" pitchFamily="32" charset="0"/>
              </a:rPr>
              <a:t>Common parties, events</a:t>
            </a:r>
            <a:r>
              <a:rPr lang="lv-LV" sz="2800" dirty="0" smtClean="0">
                <a:latin typeface="Arial Narrow" pitchFamily="32" charset="0"/>
              </a:rPr>
              <a:t> </a:t>
            </a:r>
            <a:r>
              <a:rPr lang="lv-LV" sz="2800" dirty="0" err="1" smtClean="0">
                <a:latin typeface="Arial Narrow" pitchFamily="32" charset="0"/>
              </a:rPr>
              <a:t>for</a:t>
            </a:r>
            <a:r>
              <a:rPr lang="lv-LV" sz="2800" dirty="0" smtClean="0">
                <a:latin typeface="Arial Narrow" pitchFamily="32" charset="0"/>
              </a:rPr>
              <a:t> </a:t>
            </a:r>
            <a:r>
              <a:rPr lang="lv-LV" sz="2800" dirty="0" err="1" smtClean="0">
                <a:latin typeface="Arial Narrow" pitchFamily="32" charset="0"/>
              </a:rPr>
              <a:t>community</a:t>
            </a:r>
            <a:endParaRPr lang="en-US" sz="2800" dirty="0" smtClean="0">
              <a:latin typeface="Arial Narrow" pitchFamily="32" charset="0"/>
            </a:endParaRPr>
          </a:p>
        </p:txBody>
      </p:sp>
      <p:pic>
        <p:nvPicPr>
          <p:cNvPr id="22532" name="Picture 2" descr="C:\Users\Master\Documents\My Pictures\2011_03_24_Delmi Alvarez\IMG_8139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5386" y="3786190"/>
            <a:ext cx="336765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icture 1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429000"/>
            <a:ext cx="2190750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457968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</a:rPr>
              <a:t>Buddy peer movement</a:t>
            </a:r>
            <a:endParaRPr lang="en-US" b="1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752600"/>
            <a:ext cx="8075613" cy="4916488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latin typeface="Arial Narrow" panose="020B0606020202030204" pitchFamily="34" charset="0"/>
              </a:rPr>
              <a:t>Buddy :     friend &amp; peer &amp; helper </a:t>
            </a:r>
          </a:p>
          <a:p>
            <a:pPr>
              <a:buNone/>
              <a:defRPr/>
            </a:pPr>
            <a:r>
              <a:rPr lang="en-US" sz="2800" dirty="0" smtClean="0">
                <a:latin typeface="Arial Narrow" panose="020B0606020202030204" pitchFamily="34" charset="0"/>
              </a:rPr>
              <a:t>in challenging situations for HIV+ people</a:t>
            </a:r>
          </a:p>
          <a:p>
            <a:pPr>
              <a:defRPr/>
            </a:pPr>
            <a:r>
              <a:rPr lang="en-US" sz="2800" dirty="0" smtClean="0">
                <a:latin typeface="Arial Narrow" panose="020B0606020202030204" pitchFamily="34" charset="0"/>
              </a:rPr>
              <a:t>Trained 23 Buddies</a:t>
            </a:r>
            <a:endParaRPr lang="en-US" sz="2800" b="1" dirty="0" smtClean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US" sz="2800" dirty="0" smtClean="0">
                <a:latin typeface="Arial Narrow" panose="020B0606020202030204" pitchFamily="34" charset="0"/>
              </a:rPr>
              <a:t>Provided help to ~35 </a:t>
            </a:r>
            <a:r>
              <a:rPr lang="en-US" sz="2800" dirty="0" err="1" smtClean="0">
                <a:latin typeface="Arial Narrow" panose="020B0606020202030204" pitchFamily="34" charset="0"/>
              </a:rPr>
              <a:t>HIV+persons</a:t>
            </a:r>
            <a:endParaRPr lang="en-US" sz="2800" dirty="0" smtClean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 Narrow" panose="020B0606020202030204" pitchFamily="34" charset="0"/>
              </a:rPr>
              <a:t>195 direct peer meeting times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800" dirty="0" smtClean="0">
                <a:latin typeface="Arial Narrow" panose="020B0606020202030204" pitchFamily="34" charset="0"/>
              </a:rPr>
              <a:t>225 persons consulted by 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Arial Narrow" panose="020B0606020202030204" pitchFamily="34" charset="0"/>
              </a:rPr>
              <a:t>180 phone conversations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Arial Narrow" panose="020B0606020202030204" pitchFamily="34" charset="0"/>
              </a:rPr>
              <a:t>121 e-mail letters</a:t>
            </a:r>
          </a:p>
          <a:p>
            <a:pPr lvl="1">
              <a:buNone/>
              <a:defRPr/>
            </a:pPr>
            <a:endParaRPr lang="en-US" sz="2400" dirty="0" smtClean="0">
              <a:latin typeface="Arial Narrow" panose="020B0606020202030204" pitchFamily="34" charset="0"/>
            </a:endParaRPr>
          </a:p>
          <a:p>
            <a:pPr algn="r"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Arial Narrow" panose="020B0606020202030204" pitchFamily="34" charset="0"/>
              </a:rPr>
              <a:t>We provide support in Riga, Ogre, </a:t>
            </a:r>
            <a:r>
              <a:rPr lang="en-US" sz="2400" dirty="0" err="1" smtClean="0">
                <a:latin typeface="Arial Narrow" panose="020B0606020202030204" pitchFamily="34" charset="0"/>
              </a:rPr>
              <a:t>Kekava</a:t>
            </a:r>
            <a:r>
              <a:rPr lang="en-US" sz="2400" dirty="0" smtClean="0">
                <a:latin typeface="Arial Narrow" panose="020B0606020202030204" pitchFamily="34" charset="0"/>
              </a:rPr>
              <a:t>, </a:t>
            </a:r>
            <a:r>
              <a:rPr lang="en-US" sz="2400" dirty="0" err="1" smtClean="0">
                <a:latin typeface="Arial Narrow" panose="020B0606020202030204" pitchFamily="34" charset="0"/>
              </a:rPr>
              <a:t>Kuldiga</a:t>
            </a:r>
            <a:r>
              <a:rPr lang="en-US" sz="2400" dirty="0" smtClean="0">
                <a:latin typeface="Arial Narrow" panose="020B0606020202030204" pitchFamily="34" charset="0"/>
              </a:rPr>
              <a:t>,  </a:t>
            </a:r>
            <a:r>
              <a:rPr lang="en-US" sz="2400" dirty="0" err="1" smtClean="0">
                <a:latin typeface="Arial Narrow" panose="020B0606020202030204" pitchFamily="34" charset="0"/>
              </a:rPr>
              <a:t>Tukums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algn="r">
              <a:buFont typeface="Wingdings" panose="05000000000000000000" pitchFamily="2" charset="2"/>
              <a:buChar char="Ø"/>
              <a:defRPr/>
            </a:pPr>
            <a:endParaRPr lang="lv-LV" sz="2800" dirty="0" smtClean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lv-LV" sz="2800" dirty="0">
              <a:latin typeface="Arial Narrow" panose="020B0606020202030204" pitchFamily="34" charset="0"/>
            </a:endParaRPr>
          </a:p>
        </p:txBody>
      </p:sp>
      <p:pic>
        <p:nvPicPr>
          <p:cNvPr id="23556" name="Attēls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042588"/>
            <a:ext cx="2714644" cy="258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C:\Users\Master\Pictures\2016_02_04_Badiji_GSK\DSCN51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1720" y="536575"/>
            <a:ext cx="2615443" cy="196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 smtClean="0">
                <a:solidFill>
                  <a:srgbClr val="C00000"/>
                </a:solidFill>
                <a:latin typeface="Arial Narrow" pitchFamily="34" charset="0"/>
              </a:rPr>
              <a:t>Camp</a:t>
            </a:r>
            <a:r>
              <a:rPr lang="lv-LV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lv-LV" b="1" dirty="0" err="1" smtClean="0">
                <a:solidFill>
                  <a:srgbClr val="C00000"/>
                </a:solidFill>
                <a:latin typeface="Arial Narrow" pitchFamily="34" charset="0"/>
              </a:rPr>
              <a:t>for</a:t>
            </a:r>
            <a:r>
              <a:rPr lang="lv-LV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lv-LV" b="1" dirty="0" err="1" smtClean="0">
                <a:solidFill>
                  <a:srgbClr val="C00000"/>
                </a:solidFill>
                <a:latin typeface="Arial Narrow" pitchFamily="34" charset="0"/>
              </a:rPr>
              <a:t>families</a:t>
            </a:r>
            <a:endParaRPr lang="lv-LV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8278813" cy="4929188"/>
          </a:xfrm>
        </p:spPr>
        <p:txBody>
          <a:bodyPr/>
          <a:lstStyle/>
          <a:p>
            <a:r>
              <a:rPr lang="lv-LV" dirty="0" err="1" smtClean="0">
                <a:latin typeface="Arial Narrow" pitchFamily="34" charset="0"/>
              </a:rPr>
              <a:t>The</a:t>
            </a:r>
            <a:r>
              <a:rPr lang="lv-LV" dirty="0" smtClean="0">
                <a:latin typeface="Arial Narrow" pitchFamily="34" charset="0"/>
              </a:rPr>
              <a:t> </a:t>
            </a:r>
            <a:r>
              <a:rPr lang="lv-LV" dirty="0" err="1" smtClean="0">
                <a:latin typeface="Arial Narrow" pitchFamily="34" charset="0"/>
              </a:rPr>
              <a:t>only</a:t>
            </a:r>
            <a:r>
              <a:rPr lang="lv-LV" dirty="0" smtClean="0">
                <a:latin typeface="Arial Narrow" pitchFamily="34" charset="0"/>
              </a:rPr>
              <a:t> </a:t>
            </a:r>
            <a:r>
              <a:rPr lang="lv-LV" dirty="0" err="1" smtClean="0">
                <a:latin typeface="Arial Narrow" pitchFamily="34" charset="0"/>
              </a:rPr>
              <a:t>camp</a:t>
            </a:r>
            <a:r>
              <a:rPr lang="lv-LV" dirty="0" smtClean="0">
                <a:latin typeface="Arial Narrow" pitchFamily="34" charset="0"/>
              </a:rPr>
              <a:t> </a:t>
            </a:r>
            <a:r>
              <a:rPr lang="lv-LV" dirty="0" err="1" smtClean="0">
                <a:latin typeface="Arial Narrow" pitchFamily="34" charset="0"/>
              </a:rPr>
              <a:t>for</a:t>
            </a:r>
            <a:r>
              <a:rPr lang="lv-LV" dirty="0" smtClean="0">
                <a:latin typeface="Arial Narrow" pitchFamily="34" charset="0"/>
              </a:rPr>
              <a:t> HIV+ </a:t>
            </a:r>
            <a:r>
              <a:rPr lang="lv-LV" dirty="0" err="1" smtClean="0">
                <a:latin typeface="Arial Narrow" pitchFamily="34" charset="0"/>
              </a:rPr>
              <a:t>families</a:t>
            </a:r>
            <a:r>
              <a:rPr lang="lv-LV" dirty="0" smtClean="0">
                <a:latin typeface="Arial Narrow" pitchFamily="34" charset="0"/>
              </a:rPr>
              <a:t> </a:t>
            </a:r>
            <a:r>
              <a:rPr lang="lv-LV" dirty="0" err="1" smtClean="0">
                <a:latin typeface="Arial Narrow" pitchFamily="34" charset="0"/>
              </a:rPr>
              <a:t>with</a:t>
            </a:r>
            <a:r>
              <a:rPr lang="lv-LV" dirty="0" smtClean="0">
                <a:latin typeface="Arial Narrow" pitchFamily="34" charset="0"/>
              </a:rPr>
              <a:t> </a:t>
            </a:r>
            <a:r>
              <a:rPr lang="lv-LV" dirty="0" err="1" smtClean="0">
                <a:latin typeface="Arial Narrow" pitchFamily="34" charset="0"/>
              </a:rPr>
              <a:t>children</a:t>
            </a:r>
            <a:r>
              <a:rPr lang="lv-LV" dirty="0" smtClean="0">
                <a:latin typeface="Arial Narrow" pitchFamily="34" charset="0"/>
              </a:rPr>
              <a:t> </a:t>
            </a:r>
          </a:p>
          <a:p>
            <a:pPr>
              <a:buNone/>
            </a:pPr>
            <a:r>
              <a:rPr lang="lv-LV" dirty="0" smtClean="0">
                <a:latin typeface="Arial Narrow" pitchFamily="34" charset="0"/>
              </a:rPr>
              <a:t>        – 3 </a:t>
            </a:r>
            <a:r>
              <a:rPr lang="lv-LV" dirty="0" err="1" smtClean="0">
                <a:latin typeface="Arial Narrow" pitchFamily="34" charset="0"/>
              </a:rPr>
              <a:t>days</a:t>
            </a:r>
            <a:r>
              <a:rPr lang="lv-LV" dirty="0" smtClean="0">
                <a:latin typeface="Arial Narrow" pitchFamily="34" charset="0"/>
              </a:rPr>
              <a:t> </a:t>
            </a:r>
            <a:r>
              <a:rPr lang="lv-LV" dirty="0" err="1" smtClean="0">
                <a:latin typeface="Arial Narrow" pitchFamily="34" charset="0"/>
              </a:rPr>
              <a:t>in</a:t>
            </a:r>
            <a:r>
              <a:rPr lang="lv-LV" dirty="0" smtClean="0">
                <a:latin typeface="Arial Narrow" pitchFamily="34" charset="0"/>
              </a:rPr>
              <a:t> </a:t>
            </a:r>
            <a:r>
              <a:rPr lang="lv-LV" dirty="0" err="1" smtClean="0">
                <a:latin typeface="Arial Narrow" pitchFamily="34" charset="0"/>
              </a:rPr>
              <a:t>summer</a:t>
            </a:r>
            <a:r>
              <a:rPr lang="lv-LV" dirty="0" smtClean="0">
                <a:latin typeface="Arial Narrow" pitchFamily="34" charset="0"/>
              </a:rPr>
              <a:t> near </a:t>
            </a:r>
            <a:r>
              <a:rPr lang="lv-LV" dirty="0" err="1" smtClean="0">
                <a:latin typeface="Arial Narrow" pitchFamily="34" charset="0"/>
              </a:rPr>
              <a:t>sea</a:t>
            </a:r>
            <a:r>
              <a:rPr lang="lv-LV" dirty="0" smtClean="0">
                <a:latin typeface="Arial Narrow" pitchFamily="34" charset="0"/>
              </a:rPr>
              <a:t>!</a:t>
            </a:r>
          </a:p>
          <a:p>
            <a:r>
              <a:rPr lang="lv-LV" dirty="0" err="1" smtClean="0">
                <a:latin typeface="Arial Narrow" pitchFamily="34" charset="0"/>
              </a:rPr>
              <a:t>Participated</a:t>
            </a:r>
            <a:r>
              <a:rPr lang="lv-LV" dirty="0" smtClean="0">
                <a:latin typeface="Arial Narrow" pitchFamily="34" charset="0"/>
              </a:rPr>
              <a:t> 20 </a:t>
            </a:r>
            <a:r>
              <a:rPr lang="lv-LV" dirty="0" err="1" smtClean="0">
                <a:latin typeface="Arial Narrow" pitchFamily="34" charset="0"/>
              </a:rPr>
              <a:t>people</a:t>
            </a:r>
            <a:endParaRPr lang="lv-LV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Creative </a:t>
            </a:r>
            <a:r>
              <a:rPr lang="lv-LV" dirty="0" smtClean="0">
                <a:latin typeface="Arial Narrow" pitchFamily="34" charset="0"/>
              </a:rPr>
              <a:t>&amp;</a:t>
            </a:r>
            <a:r>
              <a:rPr lang="en-US" dirty="0" smtClean="0">
                <a:latin typeface="Arial Narrow" pitchFamily="34" charset="0"/>
              </a:rPr>
              <a:t> educational activities:</a:t>
            </a:r>
            <a:br>
              <a:rPr lang="en-US" dirty="0" smtClean="0">
                <a:latin typeface="Arial Narrow" pitchFamily="34" charset="0"/>
              </a:rPr>
            </a:br>
            <a:r>
              <a:rPr lang="lv-LV" dirty="0" smtClean="0">
                <a:latin typeface="Arial Narrow" pitchFamily="34" charset="0"/>
              </a:rPr>
              <a:t>	</a:t>
            </a:r>
            <a:r>
              <a:rPr lang="en-US" dirty="0" err="1" smtClean="0">
                <a:latin typeface="Arial Narrow" pitchFamily="34" charset="0"/>
              </a:rPr>
              <a:t>Mandalas</a:t>
            </a:r>
            <a:r>
              <a:rPr lang="en-US" dirty="0" smtClean="0">
                <a:latin typeface="Arial Narrow" pitchFamily="34" charset="0"/>
              </a:rPr>
              <a:t>, tales, clouds, Indian decorations, lights, butterflies, dream </a:t>
            </a:r>
            <a:r>
              <a:rPr lang="lv-LV" dirty="0" err="1" smtClean="0">
                <a:latin typeface="Arial Narrow" pitchFamily="34" charset="0"/>
              </a:rPr>
              <a:t>catchers</a:t>
            </a:r>
            <a:r>
              <a:rPr lang="en-US" dirty="0" smtClean="0">
                <a:latin typeface="Arial Narrow" pitchFamily="34" charset="0"/>
              </a:rPr>
              <a:t/>
            </a:r>
            <a:br>
              <a:rPr lang="en-US" dirty="0" smtClean="0">
                <a:latin typeface="Arial Narrow" pitchFamily="34" charset="0"/>
              </a:rPr>
            </a:br>
            <a:r>
              <a:rPr lang="lv-LV" dirty="0" smtClean="0">
                <a:latin typeface="Arial Narrow" pitchFamily="34" charset="0"/>
              </a:rPr>
              <a:t>	</a:t>
            </a:r>
            <a:r>
              <a:rPr lang="en-US" dirty="0" smtClean="0">
                <a:latin typeface="Arial Narrow" pitchFamily="34" charset="0"/>
              </a:rPr>
              <a:t>Educational lectures on HIV </a:t>
            </a:r>
            <a:endParaRPr lang="lv-LV" dirty="0" smtClean="0">
              <a:latin typeface="Arial Narrow" pitchFamily="34" charset="0"/>
            </a:endParaRPr>
          </a:p>
          <a:p>
            <a:endParaRPr lang="lv-LV" dirty="0" smtClean="0">
              <a:latin typeface="Arial Narrow" pitchFamily="34" charset="0"/>
            </a:endParaRPr>
          </a:p>
          <a:p>
            <a:r>
              <a:rPr lang="lv-LV" dirty="0" err="1" smtClean="0">
                <a:latin typeface="Arial Narrow" pitchFamily="34" charset="0"/>
              </a:rPr>
              <a:t>Much</a:t>
            </a:r>
            <a:r>
              <a:rPr lang="lv-LV" dirty="0" smtClean="0">
                <a:latin typeface="Arial Narrow" pitchFamily="34" charset="0"/>
              </a:rPr>
              <a:t> </a:t>
            </a:r>
            <a:r>
              <a:rPr lang="en-US" dirty="0" smtClean="0">
                <a:latin typeface="Arial Narrow" pitchFamily="34" charset="0"/>
              </a:rPr>
              <a:t>Thank</a:t>
            </a:r>
            <a:r>
              <a:rPr lang="lv-LV" dirty="0" smtClean="0">
                <a:latin typeface="Arial Narrow" pitchFamily="34" charset="0"/>
              </a:rPr>
              <a:t>s </a:t>
            </a:r>
            <a:r>
              <a:rPr lang="en-US" dirty="0" smtClean="0">
                <a:latin typeface="Arial Narrow" pitchFamily="34" charset="0"/>
              </a:rPr>
              <a:t>and w</a:t>
            </a:r>
            <a:r>
              <a:rPr lang="lv-LV" dirty="0" err="1" smtClean="0">
                <a:latin typeface="Arial Narrow" pitchFamily="34" charset="0"/>
              </a:rPr>
              <a:t>ish</a:t>
            </a:r>
            <a:r>
              <a:rPr lang="lv-LV" dirty="0" smtClean="0">
                <a:latin typeface="Arial Narrow" pitchFamily="34" charset="0"/>
              </a:rPr>
              <a:t> to </a:t>
            </a:r>
            <a:r>
              <a:rPr lang="lv-LV" dirty="0" err="1" smtClean="0">
                <a:latin typeface="Arial Narrow" pitchFamily="34" charset="0"/>
              </a:rPr>
              <a:t>meet</a:t>
            </a:r>
            <a:r>
              <a:rPr lang="lv-LV" dirty="0" smtClean="0">
                <a:latin typeface="Arial Narrow" pitchFamily="34" charset="0"/>
              </a:rPr>
              <a:t> </a:t>
            </a:r>
            <a:r>
              <a:rPr lang="lv-LV" dirty="0" err="1" smtClean="0">
                <a:latin typeface="Arial Narrow" pitchFamily="34" charset="0"/>
              </a:rPr>
              <a:t>next</a:t>
            </a:r>
            <a:r>
              <a:rPr lang="lv-LV" dirty="0" smtClean="0">
                <a:latin typeface="Arial Narrow" pitchFamily="34" charset="0"/>
              </a:rPr>
              <a:t> </a:t>
            </a:r>
            <a:r>
              <a:rPr lang="lv-LV" dirty="0" err="1" smtClean="0">
                <a:latin typeface="Arial Narrow" pitchFamily="34" charset="0"/>
              </a:rPr>
              <a:t>summer</a:t>
            </a:r>
            <a:r>
              <a:rPr lang="lv-LV" dirty="0" smtClean="0">
                <a:latin typeface="Arial Narrow" pitchFamily="34" charset="0"/>
              </a:rPr>
              <a:t>! </a:t>
            </a:r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415925"/>
            <a:ext cx="17811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500570"/>
            <a:ext cx="2119202" cy="159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2409825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 smtClean="0">
                <a:solidFill>
                  <a:srgbClr val="C00000"/>
                </a:solidFill>
                <a:latin typeface="Arial Narrow" pitchFamily="34" charset="0"/>
              </a:rPr>
              <a:t>Education</a:t>
            </a:r>
            <a:r>
              <a:rPr lang="lv-LV" b="1" dirty="0" smtClean="0">
                <a:solidFill>
                  <a:srgbClr val="C00000"/>
                </a:solidFill>
                <a:latin typeface="Arial Narrow" pitchFamily="34" charset="0"/>
              </a:rPr>
              <a:t>, </a:t>
            </a:r>
            <a:r>
              <a:rPr lang="lv-LV" b="1" dirty="0" err="1" smtClean="0">
                <a:solidFill>
                  <a:srgbClr val="C00000"/>
                </a:solidFill>
                <a:latin typeface="Arial Narrow" pitchFamily="34" charset="0"/>
              </a:rPr>
              <a:t>information</a:t>
            </a:r>
            <a:r>
              <a:rPr lang="lv-LV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60888"/>
          </a:xfrm>
        </p:spPr>
        <p:txBody>
          <a:bodyPr/>
          <a:lstStyle/>
          <a:p>
            <a:pPr>
              <a:defRPr/>
            </a:pPr>
            <a:r>
              <a:rPr lang="lv-LV" dirty="0" err="1" smtClean="0">
                <a:latin typeface="Arial Narrow" panose="020B0606020202030204" pitchFamily="34" charset="0"/>
              </a:rPr>
              <a:t>Training</a:t>
            </a:r>
            <a:r>
              <a:rPr lang="lv-LV" dirty="0" smtClean="0">
                <a:latin typeface="Arial Narrow" panose="020B0606020202030204" pitchFamily="34" charset="0"/>
              </a:rPr>
              <a:t> </a:t>
            </a:r>
            <a:r>
              <a:rPr lang="lv-LV" dirty="0" err="1" smtClean="0">
                <a:latin typeface="Arial Narrow" panose="020B0606020202030204" pitchFamily="34" charset="0"/>
              </a:rPr>
              <a:t>center</a:t>
            </a:r>
            <a:r>
              <a:rPr lang="lv-LV" dirty="0" smtClean="0">
                <a:latin typeface="Arial Narrow" panose="020B0606020202030204" pitchFamily="34" charset="0"/>
              </a:rPr>
              <a:t> «Izaugsme» </a:t>
            </a:r>
          </a:p>
          <a:p>
            <a:pPr marL="0" indent="0">
              <a:buFontTx/>
              <a:buNone/>
              <a:defRPr/>
            </a:pPr>
            <a:r>
              <a:rPr lang="lv-LV" dirty="0" smtClean="0">
                <a:latin typeface="Arial Narrow" panose="020B0606020202030204" pitchFamily="34" charset="0"/>
              </a:rPr>
              <a:t>           </a:t>
            </a:r>
            <a:r>
              <a:rPr lang="lv-LV" b="1" i="1" dirty="0" smtClean="0">
                <a:latin typeface="Arial Narrow" panose="020B0606020202030204" pitchFamily="34" charset="0"/>
              </a:rPr>
              <a:t>www.apmacibasizaugsme.lv</a:t>
            </a:r>
          </a:p>
          <a:p>
            <a:pPr>
              <a:defRPr/>
            </a:pPr>
            <a:r>
              <a:rPr lang="lv-LV" dirty="0" err="1" smtClean="0">
                <a:latin typeface="Arial Narrow" panose="020B0606020202030204" pitchFamily="34" charset="0"/>
              </a:rPr>
              <a:t>Lectures</a:t>
            </a:r>
            <a:r>
              <a:rPr lang="lv-LV" dirty="0" smtClean="0">
                <a:latin typeface="Arial Narrow" panose="020B0606020202030204" pitchFamily="34" charset="0"/>
              </a:rPr>
              <a:t>:</a:t>
            </a:r>
          </a:p>
          <a:p>
            <a:pPr lvl="1">
              <a:defRPr/>
            </a:pPr>
            <a:r>
              <a:rPr lang="lv-LV" dirty="0" err="1" smtClean="0">
                <a:latin typeface="Arial Narrow" panose="020B0606020202030204" pitchFamily="34" charset="0"/>
              </a:rPr>
              <a:t>For</a:t>
            </a:r>
            <a:r>
              <a:rPr lang="lv-LV" dirty="0" smtClean="0">
                <a:latin typeface="Arial Narrow" panose="020B0606020202030204" pitchFamily="34" charset="0"/>
              </a:rPr>
              <a:t> </a:t>
            </a:r>
            <a:r>
              <a:rPr lang="lv-LV" dirty="0" err="1" smtClean="0">
                <a:latin typeface="Arial Narrow" panose="020B0606020202030204" pitchFamily="34" charset="0"/>
              </a:rPr>
              <a:t>target</a:t>
            </a:r>
            <a:r>
              <a:rPr lang="lv-LV" dirty="0" smtClean="0">
                <a:latin typeface="Arial Narrow" panose="020B0606020202030204" pitchFamily="34" charset="0"/>
              </a:rPr>
              <a:t> </a:t>
            </a:r>
            <a:r>
              <a:rPr lang="lv-LV" dirty="0" err="1" smtClean="0">
                <a:latin typeface="Arial Narrow" panose="020B0606020202030204" pitchFamily="34" charset="0"/>
              </a:rPr>
              <a:t>groups</a:t>
            </a:r>
            <a:r>
              <a:rPr lang="lv-LV" dirty="0" smtClean="0">
                <a:latin typeface="Arial Narrow" panose="020B0606020202030204" pitchFamily="34" charset="0"/>
              </a:rPr>
              <a:t>, </a:t>
            </a:r>
          </a:p>
          <a:p>
            <a:pPr lvl="1">
              <a:defRPr/>
            </a:pPr>
            <a:r>
              <a:rPr lang="lv-LV" dirty="0" smtClean="0">
                <a:latin typeface="Arial Narrow" panose="020B0606020202030204" pitchFamily="34" charset="0"/>
              </a:rPr>
              <a:t>In </a:t>
            </a:r>
            <a:r>
              <a:rPr lang="lv-LV" dirty="0" err="1" smtClean="0">
                <a:latin typeface="Arial Narrow" panose="020B0606020202030204" pitchFamily="34" charset="0"/>
              </a:rPr>
              <a:t>shelters</a:t>
            </a:r>
            <a:r>
              <a:rPr lang="lv-LV" dirty="0" smtClean="0">
                <a:latin typeface="Arial Narrow" panose="020B0606020202030204" pitchFamily="34" charset="0"/>
              </a:rPr>
              <a:t>, </a:t>
            </a:r>
            <a:r>
              <a:rPr lang="lv-LV" dirty="0" err="1" smtClean="0">
                <a:latin typeface="Arial Narrow" panose="020B0606020202030204" pitchFamily="34" charset="0"/>
              </a:rPr>
              <a:t>crisis</a:t>
            </a:r>
            <a:r>
              <a:rPr lang="lv-LV" dirty="0" smtClean="0">
                <a:latin typeface="Arial Narrow" panose="020B0606020202030204" pitchFamily="34" charset="0"/>
              </a:rPr>
              <a:t> </a:t>
            </a:r>
            <a:r>
              <a:rPr lang="lv-LV" dirty="0" err="1" smtClean="0">
                <a:latin typeface="Arial Narrow" panose="020B0606020202030204" pitchFamily="34" charset="0"/>
              </a:rPr>
              <a:t>centers</a:t>
            </a:r>
            <a:endParaRPr lang="lv-LV" dirty="0" smtClean="0">
              <a:latin typeface="Arial Narrow" panose="020B0606020202030204" pitchFamily="34" charset="0"/>
            </a:endParaRPr>
          </a:p>
          <a:p>
            <a:pPr lvl="1">
              <a:defRPr/>
            </a:pPr>
            <a:r>
              <a:rPr lang="lv-LV" dirty="0" smtClean="0">
                <a:latin typeface="Arial Narrow" panose="020B0606020202030204" pitchFamily="34" charset="0"/>
              </a:rPr>
              <a:t>In </a:t>
            </a:r>
            <a:r>
              <a:rPr lang="lv-LV" dirty="0" err="1" smtClean="0">
                <a:latin typeface="Arial Narrow" panose="020B0606020202030204" pitchFamily="34" charset="0"/>
              </a:rPr>
              <a:t>schools</a:t>
            </a:r>
            <a:r>
              <a:rPr lang="lv-LV" dirty="0" smtClean="0">
                <a:latin typeface="Arial Narrow" panose="020B0606020202030204" pitchFamily="34" charset="0"/>
              </a:rPr>
              <a:t> </a:t>
            </a:r>
          </a:p>
          <a:p>
            <a:pPr>
              <a:defRPr/>
            </a:pPr>
            <a:r>
              <a:rPr lang="lv-LV" dirty="0" err="1" smtClean="0">
                <a:latin typeface="Arial Narrow" panose="020B0606020202030204" pitchFamily="34" charset="0"/>
              </a:rPr>
              <a:t>Booklets</a:t>
            </a:r>
            <a:r>
              <a:rPr lang="lv-LV" dirty="0" smtClean="0">
                <a:latin typeface="Arial Narrow" panose="020B0606020202030204" pitchFamily="34" charset="0"/>
              </a:rPr>
              <a:t>, </a:t>
            </a:r>
          </a:p>
          <a:p>
            <a:pPr>
              <a:defRPr/>
            </a:pPr>
            <a:r>
              <a:rPr lang="lv-LV" dirty="0" err="1" smtClean="0">
                <a:latin typeface="Arial Narrow" panose="020B0606020202030204" pitchFamily="34" charset="0"/>
              </a:rPr>
              <a:t>Leaflets</a:t>
            </a:r>
            <a:r>
              <a:rPr lang="lv-LV" dirty="0" smtClean="0">
                <a:latin typeface="Arial Narrow" panose="020B0606020202030204" pitchFamily="34" charset="0"/>
              </a:rPr>
              <a:t>,</a:t>
            </a:r>
          </a:p>
          <a:p>
            <a:pPr>
              <a:defRPr/>
            </a:pPr>
            <a:r>
              <a:rPr lang="lv-LV" dirty="0" err="1" smtClean="0">
                <a:latin typeface="Arial Narrow" panose="020B0606020202030204" pitchFamily="34" charset="0"/>
              </a:rPr>
              <a:t>Newsletter</a:t>
            </a:r>
            <a:r>
              <a:rPr lang="lv-LV" dirty="0" smtClean="0"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25604" name="Content Placeholder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4925" y="4500570"/>
            <a:ext cx="1965011" cy="147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714883"/>
            <a:ext cx="2643206" cy="198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1495425"/>
            <a:ext cx="1858962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lv-LV" dirty="0" err="1" smtClean="0">
                <a:latin typeface="Arial Narrow" pitchFamily="34" charset="0"/>
              </a:rPr>
              <a:t>Agenda</a:t>
            </a:r>
            <a:endParaRPr lang="lv-LV" dirty="0" smtClean="0">
              <a:latin typeface="Arial Narrow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785938"/>
            <a:ext cx="8029575" cy="4643437"/>
          </a:xfrm>
        </p:spPr>
        <p:txBody>
          <a:bodyPr/>
          <a:lstStyle/>
          <a:p>
            <a:r>
              <a:rPr lang="en-US" sz="2800" dirty="0" smtClean="0">
                <a:latin typeface="Arial Narrow" pitchFamily="34" charset="0"/>
              </a:rPr>
              <a:t>What is NGO DIA+LOGS	</a:t>
            </a:r>
          </a:p>
          <a:p>
            <a:r>
              <a:rPr lang="en-US" sz="2800" dirty="0" smtClean="0">
                <a:latin typeface="Arial Narrow" pitchFamily="34" charset="0"/>
              </a:rPr>
              <a:t>Background situation:  Latvia &amp; EU</a:t>
            </a:r>
          </a:p>
          <a:p>
            <a:r>
              <a:rPr lang="en-US" sz="2800" dirty="0" smtClean="0">
                <a:latin typeface="Arial Narrow" pitchFamily="34" charset="0"/>
              </a:rPr>
              <a:t>Woman on streets</a:t>
            </a:r>
          </a:p>
          <a:p>
            <a:r>
              <a:rPr lang="en-US" sz="2800" dirty="0" smtClean="0">
                <a:latin typeface="Arial Narrow" pitchFamily="34" charset="0"/>
              </a:rPr>
              <a:t>What D+L do for </a:t>
            </a:r>
            <a:r>
              <a:rPr lang="lv-LV" sz="2800" dirty="0" err="1" smtClean="0">
                <a:latin typeface="Arial Narrow" pitchFamily="34" charset="0"/>
              </a:rPr>
              <a:t>addicted</a:t>
            </a:r>
            <a:r>
              <a:rPr lang="en-US" sz="2800" dirty="0" smtClean="0">
                <a:latin typeface="Arial Narrow" pitchFamily="34" charset="0"/>
              </a:rPr>
              <a:t> women: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Health – reducing harm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Psycho-social support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Arial Narrow" pitchFamily="34" charset="0"/>
              </a:rPr>
              <a:t>Advocacy 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                       Health Award 2017</a:t>
            </a:r>
          </a:p>
          <a:p>
            <a:pPr>
              <a:buNone/>
            </a:pPr>
            <a:r>
              <a:rPr lang="en-US" sz="2800" b="1" i="1" dirty="0" smtClean="0">
                <a:solidFill>
                  <a:srgbClr val="7030A0"/>
                </a:solidFill>
                <a:latin typeface="Arial Narrow" pitchFamily="34" charset="0"/>
              </a:rPr>
              <a:t>by  Latvian Medical Association</a:t>
            </a:r>
          </a:p>
          <a:p>
            <a:endParaRPr lang="lv-LV" sz="2800" dirty="0" smtClean="0">
              <a:latin typeface="Arial Narrow" pitchFamily="34" charset="0"/>
            </a:endParaRPr>
          </a:p>
        </p:txBody>
      </p:sp>
      <p:pic>
        <p:nvPicPr>
          <p:cNvPr id="3076" name="Picture 4" descr="Attēlu rezultāti vaicājumam “Latvijas karogs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642918"/>
            <a:ext cx="18573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http://www.diacentrs.lv/public/uploads/Foto_Ernests_Dinka-0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7021" y="2928934"/>
            <a:ext cx="2650292" cy="371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85786" y="3886200"/>
            <a:ext cx="7786742" cy="1752600"/>
          </a:xfrm>
        </p:spPr>
        <p:txBody>
          <a:bodyPr/>
          <a:lstStyle/>
          <a:p>
            <a:pPr algn="l"/>
            <a:endParaRPr lang="lv-LV" sz="44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l"/>
            <a:r>
              <a:rPr lang="lv-LV" sz="4400" b="1" dirty="0" err="1" smtClean="0">
                <a:solidFill>
                  <a:srgbClr val="C00000"/>
                </a:solidFill>
                <a:latin typeface="Arial Narrow" pitchFamily="34" charset="0"/>
              </a:rPr>
              <a:t>Advocacy</a:t>
            </a:r>
            <a:endParaRPr lang="lv-LV" sz="4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 smtClean="0">
                <a:solidFill>
                  <a:srgbClr val="C00000"/>
                </a:solidFill>
                <a:latin typeface="Arial Narrow" pitchFamily="34" charset="0"/>
              </a:rPr>
              <a:t>Reducing</a:t>
            </a:r>
            <a:r>
              <a:rPr lang="lv-LV" b="1" dirty="0" smtClean="0">
                <a:solidFill>
                  <a:srgbClr val="C00000"/>
                </a:solidFill>
                <a:latin typeface="Arial Narrow" pitchFamily="34" charset="0"/>
              </a:rPr>
              <a:t> stigma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5800" y="1844675"/>
            <a:ext cx="7772400" cy="4495800"/>
          </a:xfrm>
        </p:spPr>
        <p:txBody>
          <a:bodyPr/>
          <a:lstStyle/>
          <a:p>
            <a:r>
              <a:rPr lang="lv-LV" dirty="0" err="1" smtClean="0">
                <a:latin typeface="Arial Narrow" pitchFamily="34" charset="0"/>
              </a:rPr>
              <a:t>Friendly</a:t>
            </a:r>
            <a:r>
              <a:rPr lang="lv-LV" dirty="0" smtClean="0">
                <a:latin typeface="Arial Narrow" pitchFamily="34" charset="0"/>
              </a:rPr>
              <a:t> </a:t>
            </a:r>
            <a:r>
              <a:rPr lang="lv-LV" dirty="0" err="1" smtClean="0">
                <a:latin typeface="Arial Narrow" pitchFamily="34" charset="0"/>
              </a:rPr>
              <a:t>atttitude</a:t>
            </a:r>
            <a:endParaRPr lang="lv-LV" dirty="0" smtClean="0">
              <a:latin typeface="Arial Narrow" pitchFamily="34" charset="0"/>
            </a:endParaRPr>
          </a:p>
          <a:p>
            <a:r>
              <a:rPr lang="lv-LV" dirty="0" err="1" smtClean="0">
                <a:latin typeface="Arial Narrow" pitchFamily="34" charset="0"/>
              </a:rPr>
              <a:t>Buddies</a:t>
            </a:r>
            <a:r>
              <a:rPr lang="lv-LV" dirty="0" smtClean="0">
                <a:latin typeface="Arial Narrow" pitchFamily="34" charset="0"/>
              </a:rPr>
              <a:t>’ </a:t>
            </a:r>
            <a:r>
              <a:rPr lang="lv-LV" dirty="0" err="1" smtClean="0">
                <a:latin typeface="Arial Narrow" pitchFamily="34" charset="0"/>
              </a:rPr>
              <a:t>support</a:t>
            </a:r>
            <a:endParaRPr lang="lv-LV" dirty="0" smtClean="0">
              <a:latin typeface="Arial Narrow" pitchFamily="34" charset="0"/>
            </a:endParaRPr>
          </a:p>
          <a:p>
            <a:r>
              <a:rPr lang="lv-LV" dirty="0" err="1" smtClean="0">
                <a:latin typeface="Arial Narrow" pitchFamily="34" charset="0"/>
              </a:rPr>
              <a:t>Campaigns</a:t>
            </a:r>
            <a:r>
              <a:rPr lang="lv-LV" dirty="0" smtClean="0">
                <a:latin typeface="Arial Narrow" pitchFamily="34" charset="0"/>
              </a:rPr>
              <a:t> </a:t>
            </a:r>
            <a:r>
              <a:rPr lang="lv-LV" dirty="0" err="1" smtClean="0">
                <a:latin typeface="Arial Narrow" pitchFamily="34" charset="0"/>
              </a:rPr>
              <a:t>on</a:t>
            </a:r>
            <a:r>
              <a:rPr lang="lv-LV" dirty="0" smtClean="0">
                <a:latin typeface="Arial Narrow" pitchFamily="34" charset="0"/>
              </a:rPr>
              <a:t> tolerance</a:t>
            </a:r>
          </a:p>
          <a:p>
            <a:r>
              <a:rPr lang="lv-LV" dirty="0" err="1" smtClean="0">
                <a:latin typeface="Arial Narrow" pitchFamily="34" charset="0"/>
              </a:rPr>
              <a:t>Work</a:t>
            </a:r>
            <a:r>
              <a:rPr lang="lv-LV" dirty="0" smtClean="0">
                <a:latin typeface="Arial Narrow" pitchFamily="34" charset="0"/>
              </a:rPr>
              <a:t> </a:t>
            </a:r>
            <a:r>
              <a:rPr lang="lv-LV" dirty="0" err="1" smtClean="0">
                <a:latin typeface="Arial Narrow" pitchFamily="34" charset="0"/>
              </a:rPr>
              <a:t>with</a:t>
            </a:r>
            <a:r>
              <a:rPr lang="lv-LV" dirty="0" smtClean="0">
                <a:latin typeface="Arial Narrow" pitchFamily="34" charset="0"/>
              </a:rPr>
              <a:t> </a:t>
            </a:r>
            <a:r>
              <a:rPr lang="lv-LV" dirty="0" err="1" smtClean="0">
                <a:latin typeface="Arial Narrow" pitchFamily="34" charset="0"/>
              </a:rPr>
              <a:t>youth</a:t>
            </a:r>
            <a:endParaRPr lang="lv-LV" dirty="0" smtClean="0">
              <a:latin typeface="Arial Narrow" pitchFamily="34" charset="0"/>
            </a:endParaRPr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21113"/>
            <a:ext cx="39243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4549775"/>
            <a:ext cx="2916237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 descr="IMG_81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8288" y="1565275"/>
            <a:ext cx="244792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err="1" smtClean="0">
                <a:solidFill>
                  <a:srgbClr val="C00000"/>
                </a:solidFill>
                <a:latin typeface="Arial Narrow" pitchFamily="34" charset="0"/>
              </a:rPr>
              <a:t>Advocacy</a:t>
            </a:r>
            <a:r>
              <a:rPr lang="lv-LV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lv-LV" b="1" dirty="0" err="1" smtClean="0">
                <a:solidFill>
                  <a:srgbClr val="C00000"/>
                </a:solidFill>
                <a:latin typeface="Arial Narrow" pitchFamily="34" charset="0"/>
              </a:rPr>
              <a:t>work</a:t>
            </a:r>
            <a:endParaRPr lang="lv-LV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916113"/>
            <a:ext cx="8026400" cy="4838700"/>
          </a:xfrm>
        </p:spPr>
        <p:txBody>
          <a:bodyPr/>
          <a:lstStyle/>
          <a:p>
            <a:r>
              <a:rPr lang="lv-LV" dirty="0" err="1" smtClean="0">
                <a:latin typeface="Arial Narrow" pitchFamily="34" charset="0"/>
              </a:rPr>
              <a:t>Involvement</a:t>
            </a:r>
            <a:r>
              <a:rPr lang="lv-LV" dirty="0" smtClean="0">
                <a:latin typeface="Arial Narrow" pitchFamily="34" charset="0"/>
              </a:rPr>
              <a:t> </a:t>
            </a:r>
            <a:r>
              <a:rPr lang="lv-LV" dirty="0" err="1" smtClean="0">
                <a:latin typeface="Arial Narrow" pitchFamily="34" charset="0"/>
              </a:rPr>
              <a:t>in</a:t>
            </a:r>
            <a:r>
              <a:rPr lang="lv-LV" dirty="0" smtClean="0">
                <a:latin typeface="Arial Narrow" pitchFamily="34" charset="0"/>
              </a:rPr>
              <a:t> </a:t>
            </a:r>
            <a:r>
              <a:rPr lang="lv-LV" dirty="0" err="1" smtClean="0">
                <a:latin typeface="Arial Narrow" pitchFamily="34" charset="0"/>
              </a:rPr>
              <a:t>ministries</a:t>
            </a:r>
            <a:r>
              <a:rPr lang="lv-LV" dirty="0" smtClean="0">
                <a:latin typeface="Arial Narrow" pitchFamily="34" charset="0"/>
              </a:rPr>
              <a:t>’ </a:t>
            </a:r>
            <a:r>
              <a:rPr lang="lv-LV" dirty="0" err="1" smtClean="0">
                <a:latin typeface="Arial Narrow" pitchFamily="34" charset="0"/>
              </a:rPr>
              <a:t>working</a:t>
            </a:r>
            <a:r>
              <a:rPr lang="lv-LV" dirty="0" smtClean="0">
                <a:latin typeface="Arial Narrow" pitchFamily="34" charset="0"/>
              </a:rPr>
              <a:t> </a:t>
            </a:r>
            <a:r>
              <a:rPr lang="lv-LV" dirty="0" err="1" smtClean="0">
                <a:latin typeface="Arial Narrow" pitchFamily="34" charset="0"/>
              </a:rPr>
              <a:t>groups</a:t>
            </a:r>
            <a:r>
              <a:rPr lang="lv-LV" dirty="0" smtClean="0">
                <a:latin typeface="Arial Narrow" pitchFamily="34" charset="0"/>
              </a:rPr>
              <a:t> </a:t>
            </a:r>
            <a:r>
              <a:rPr lang="lv-LV" dirty="0" err="1" smtClean="0">
                <a:latin typeface="Arial Narrow" pitchFamily="34" charset="0"/>
              </a:rPr>
              <a:t>elaborating</a:t>
            </a:r>
            <a:r>
              <a:rPr lang="lv-LV" dirty="0" smtClean="0">
                <a:latin typeface="Arial Narrow" pitchFamily="34" charset="0"/>
              </a:rPr>
              <a:t> </a:t>
            </a:r>
            <a:r>
              <a:rPr lang="lv-LV" dirty="0" err="1" smtClean="0">
                <a:latin typeface="Arial Narrow" pitchFamily="34" charset="0"/>
              </a:rPr>
              <a:t>policies</a:t>
            </a:r>
            <a:r>
              <a:rPr lang="lv-LV" dirty="0" smtClean="0">
                <a:latin typeface="Arial Narrow" pitchFamily="34" charset="0"/>
              </a:rPr>
              <a:t> &amp; </a:t>
            </a:r>
            <a:r>
              <a:rPr lang="lv-LV" dirty="0" err="1" smtClean="0">
                <a:latin typeface="Arial Narrow" pitchFamily="34" charset="0"/>
              </a:rPr>
              <a:t>laws</a:t>
            </a:r>
            <a:endParaRPr lang="lv-LV" dirty="0" smtClean="0">
              <a:latin typeface="Arial Narrow" pitchFamily="34" charset="0"/>
            </a:endParaRPr>
          </a:p>
          <a:p>
            <a:r>
              <a:rPr lang="lv-LV" dirty="0" err="1" smtClean="0">
                <a:latin typeface="Arial Narrow" pitchFamily="34" charset="0"/>
              </a:rPr>
              <a:t>Campaigning</a:t>
            </a:r>
            <a:endParaRPr lang="lv-LV" dirty="0" smtClean="0">
              <a:latin typeface="Arial Narrow" pitchFamily="34" charset="0"/>
            </a:endParaRPr>
          </a:p>
          <a:p>
            <a:r>
              <a:rPr lang="lv-LV" dirty="0" err="1" smtClean="0">
                <a:latin typeface="Arial Narrow" pitchFamily="34" charset="0"/>
              </a:rPr>
              <a:t>Work</a:t>
            </a:r>
            <a:r>
              <a:rPr lang="lv-LV" dirty="0" smtClean="0">
                <a:latin typeface="Arial Narrow" pitchFamily="34" charset="0"/>
              </a:rPr>
              <a:t> </a:t>
            </a:r>
            <a:r>
              <a:rPr lang="lv-LV" dirty="0" err="1" smtClean="0">
                <a:latin typeface="Arial Narrow" pitchFamily="34" charset="0"/>
              </a:rPr>
              <a:t>with</a:t>
            </a:r>
            <a:r>
              <a:rPr lang="lv-LV" dirty="0" smtClean="0">
                <a:latin typeface="Arial Narrow" pitchFamily="34" charset="0"/>
              </a:rPr>
              <a:t> </a:t>
            </a:r>
            <a:r>
              <a:rPr lang="lv-LV" dirty="0" err="1" smtClean="0">
                <a:latin typeface="Arial Narrow" pitchFamily="34" charset="0"/>
              </a:rPr>
              <a:t>media</a:t>
            </a:r>
            <a:endParaRPr lang="lv-LV" dirty="0" smtClean="0">
              <a:latin typeface="Arial Narrow" pitchFamily="34" charset="0"/>
            </a:endParaRPr>
          </a:p>
          <a:p>
            <a:r>
              <a:rPr lang="lv-LV" dirty="0" smtClean="0">
                <a:latin typeface="Arial Narrow" pitchFamily="34" charset="0"/>
              </a:rPr>
              <a:t>International </a:t>
            </a:r>
            <a:r>
              <a:rPr lang="lv-LV" dirty="0" err="1" smtClean="0">
                <a:latin typeface="Arial Narrow" pitchFamily="34" charset="0"/>
              </a:rPr>
              <a:t>cooperation</a:t>
            </a:r>
            <a:endParaRPr lang="lv-LV" dirty="0" smtClean="0">
              <a:latin typeface="Arial Narrow" pitchFamily="34" charset="0"/>
            </a:endParaRPr>
          </a:p>
        </p:txBody>
      </p:sp>
      <p:pic>
        <p:nvPicPr>
          <p:cNvPr id="27652" name="Picture 3" descr="C:\Users\Master\Pictures\2015_05_21_Preses Konf\13235560_1609675539349578_1898258100808523234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500042"/>
            <a:ext cx="230187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9" descr="C:\Users\Master\Pictures\Bildes_KualaLumpura\DSCN33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5000636"/>
            <a:ext cx="207168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" descr="G:\FOTO_Baltkrievija\2015-09-18 11.46.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6992" y="4929198"/>
            <a:ext cx="2041058" cy="152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2500306"/>
            <a:ext cx="3071834" cy="230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performance_baiska_ogre 0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4857760"/>
            <a:ext cx="238081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content-ams.xx.fbcdn.net/hphotos-xfp1/v/t1.0-9/11026148_718427968278925_7871832616429943115_n.jpg?oh=b5ab9cb18dbd62b784b5a862baac821b&amp;oe=5590FBC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557338"/>
            <a:ext cx="36004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3708400" y="476250"/>
            <a:ext cx="29146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lv-LV" sz="4400">
                <a:latin typeface="Arial Narrow" pitchFamily="34" charset="0"/>
              </a:rPr>
              <a:t>Campaigning</a:t>
            </a:r>
          </a:p>
        </p:txBody>
      </p:sp>
      <p:pic>
        <p:nvPicPr>
          <p:cNvPr id="18436" name="Picture 2" descr="C:\Users\Master\Desktop\DIA+LOGS 10 gadi. bildes\performance_baiska_ogre 0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1450" y="1246188"/>
            <a:ext cx="3197225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C:\Users\Master\Desktop\DIA+LOGS 10 gadi. bildes\IMG_01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4149725"/>
            <a:ext cx="3024187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2010_vasara_IAC2010_sacens_Vine 1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5338" y="3716338"/>
            <a:ext cx="37131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" descr="IMG_774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13" y="3000375"/>
            <a:ext cx="20748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077200" cy="5891234"/>
          </a:xfrm>
        </p:spPr>
        <p:txBody>
          <a:bodyPr/>
          <a:lstStyle/>
          <a:p>
            <a:pPr eaLnBrk="1" hangingPunct="1"/>
            <a:r>
              <a:rPr lang="lv-LV" b="1" dirty="0" smtClean="0"/>
              <a:t/>
            </a:r>
            <a:br>
              <a:rPr lang="lv-LV" b="1" dirty="0" smtClean="0"/>
            </a:br>
            <a:r>
              <a:rPr lang="lv-LV" b="1" dirty="0" smtClean="0"/>
              <a:t/>
            </a:r>
            <a:br>
              <a:rPr lang="lv-LV" b="1" dirty="0" smtClean="0"/>
            </a:br>
            <a:r>
              <a:rPr lang="lv-LV" b="1" dirty="0" smtClean="0"/>
              <a:t/>
            </a:r>
            <a:br>
              <a:rPr lang="lv-LV" b="1" dirty="0" smtClean="0"/>
            </a:br>
            <a:r>
              <a:rPr lang="lv-LV" b="1" dirty="0" smtClean="0"/>
              <a:t/>
            </a:r>
            <a:br>
              <a:rPr lang="lv-LV" b="1" dirty="0" smtClean="0"/>
            </a:br>
            <a:r>
              <a:rPr lang="lv-LV" sz="3600" b="1" dirty="0" smtClean="0">
                <a:latin typeface="Arial Narrow" pitchFamily="34" charset="0"/>
              </a:rPr>
              <a:t>Y</a:t>
            </a:r>
            <a:r>
              <a:rPr lang="en-GB" sz="3600" b="1" dirty="0" smtClean="0">
                <a:latin typeface="Arial Narrow" pitchFamily="34" charset="0"/>
              </a:rPr>
              <a:t>O</a:t>
            </a:r>
            <a:r>
              <a:rPr lang="lv-LV" sz="3600" b="1" dirty="0" smtClean="0">
                <a:latin typeface="Arial Narrow" pitchFamily="34" charset="0"/>
              </a:rPr>
              <a:t>U ARE WELCOME FOR COOPERATION</a:t>
            </a:r>
            <a:r>
              <a:rPr lang="lv-LV" b="1" dirty="0" smtClean="0"/>
              <a:t/>
            </a:r>
            <a:br>
              <a:rPr lang="lv-LV" b="1" dirty="0" smtClean="0"/>
            </a:br>
            <a:r>
              <a:rPr lang="en-GB" sz="2800" dirty="0" smtClean="0">
                <a:latin typeface="Arial Narrow" pitchFamily="34" charset="0"/>
                <a:cs typeface="Times New Roman" pitchFamily="16" charset="0"/>
              </a:rPr>
              <a:t/>
            </a:r>
            <a:br>
              <a:rPr lang="en-GB" sz="2800" dirty="0" smtClean="0">
                <a:latin typeface="Arial Narrow" pitchFamily="34" charset="0"/>
                <a:cs typeface="Times New Roman" pitchFamily="16" charset="0"/>
              </a:rPr>
            </a:br>
            <a:r>
              <a:rPr lang="lv-LV" sz="2800" dirty="0" smtClean="0">
                <a:latin typeface="Arial Narrow" pitchFamily="34" charset="0"/>
              </a:rPr>
              <a:t>dialogs@diacentrs.lv</a:t>
            </a:r>
            <a:r>
              <a:rPr lang="en-GB" sz="2800" dirty="0" smtClean="0">
                <a:latin typeface="Arial Narrow" pitchFamily="34" charset="0"/>
                <a:cs typeface="Times New Roman" pitchFamily="16" charset="0"/>
              </a:rPr>
              <a:t> </a:t>
            </a:r>
            <a:r>
              <a:rPr lang="lv-LV" sz="2800" dirty="0" smtClean="0">
                <a:latin typeface="Arial Narrow" pitchFamily="34" charset="0"/>
              </a:rPr>
              <a:t/>
            </a:r>
            <a:br>
              <a:rPr lang="lv-LV" sz="2800" dirty="0" smtClean="0">
                <a:latin typeface="Arial Narrow" pitchFamily="34" charset="0"/>
              </a:rPr>
            </a:br>
            <a:r>
              <a:rPr lang="lv-LV" sz="2800" dirty="0" smtClean="0">
                <a:latin typeface="Arial Narrow" pitchFamily="34" charset="0"/>
              </a:rPr>
              <a:t>	</a:t>
            </a:r>
            <a:r>
              <a:rPr lang="en-GB" sz="2400" dirty="0" smtClean="0">
                <a:latin typeface="Arial Narrow" pitchFamily="34" charset="0"/>
                <a:cs typeface="Times New Roman" pitchFamily="16" charset="0"/>
              </a:rPr>
              <a:t> </a:t>
            </a:r>
            <a:br>
              <a:rPr lang="en-GB" sz="2400" dirty="0" smtClean="0">
                <a:latin typeface="Arial Narrow" pitchFamily="34" charset="0"/>
                <a:cs typeface="Times New Roman" pitchFamily="16" charset="0"/>
              </a:rPr>
            </a:br>
            <a:r>
              <a:rPr lang="en-GB" sz="2400" dirty="0" smtClean="0">
                <a:latin typeface="Arial Narrow" pitchFamily="34" charset="0"/>
                <a:cs typeface="Times New Roman" pitchFamily="16" charset="0"/>
              </a:rPr>
              <a:t>Ms. Ruta Kaupe – </a:t>
            </a:r>
            <a:r>
              <a:rPr lang="lv-LV" sz="2400" dirty="0" err="1" smtClean="0">
                <a:latin typeface="Arial Narrow" pitchFamily="34" charset="0"/>
                <a:cs typeface="Times New Roman" pitchFamily="16" charset="0"/>
              </a:rPr>
              <a:t>Board</a:t>
            </a:r>
            <a:r>
              <a:rPr lang="lv-LV" sz="2400" dirty="0" smtClean="0">
                <a:latin typeface="Arial Narrow" pitchFamily="34" charset="0"/>
                <a:cs typeface="Times New Roman" pitchFamily="16" charset="0"/>
              </a:rPr>
              <a:t> </a:t>
            </a:r>
            <a:r>
              <a:rPr lang="lv-LV" sz="2400" dirty="0" err="1" smtClean="0">
                <a:latin typeface="Arial Narrow" pitchFamily="34" charset="0"/>
                <a:cs typeface="Times New Roman" pitchFamily="16" charset="0"/>
              </a:rPr>
              <a:t>Chair</a:t>
            </a:r>
            <a:r>
              <a:rPr lang="en-GB" sz="2400" dirty="0" smtClean="0">
                <a:latin typeface="Arial Narrow" pitchFamily="34" charset="0"/>
              </a:rPr>
              <a:t> </a:t>
            </a:r>
            <a:r>
              <a:rPr lang="lv-LV" sz="2400" dirty="0" smtClean="0">
                <a:latin typeface="Arial Narrow" pitchFamily="34" charset="0"/>
              </a:rPr>
              <a:t/>
            </a:r>
            <a:br>
              <a:rPr lang="lv-LV" sz="2400" dirty="0" smtClean="0">
                <a:latin typeface="Arial Narrow" pitchFamily="34" charset="0"/>
              </a:rPr>
            </a:br>
            <a:r>
              <a:rPr lang="en-GB" sz="2400" dirty="0" smtClean="0">
                <a:latin typeface="Arial Narrow" pitchFamily="34" charset="0"/>
              </a:rPr>
              <a:t>(</a:t>
            </a:r>
            <a:r>
              <a:rPr lang="lv-LV" sz="2400" dirty="0" err="1" smtClean="0">
                <a:latin typeface="Arial Narrow" pitchFamily="34" charset="0"/>
              </a:rPr>
              <a:t>ph</a:t>
            </a:r>
            <a:r>
              <a:rPr lang="lv-LV" sz="2400" dirty="0" smtClean="0">
                <a:latin typeface="Arial Narrow" pitchFamily="34" charset="0"/>
              </a:rPr>
              <a:t> +371 67243101</a:t>
            </a:r>
            <a:r>
              <a:rPr lang="en-GB" sz="2400" dirty="0" smtClean="0">
                <a:latin typeface="Arial Narrow" pitchFamily="34" charset="0"/>
              </a:rPr>
              <a:t>)</a:t>
            </a:r>
            <a:r>
              <a:rPr lang="lv-LV" sz="2400" dirty="0" smtClean="0">
                <a:latin typeface="Arial Narrow" pitchFamily="34" charset="0"/>
              </a:rPr>
              <a:t>; e-</a:t>
            </a:r>
            <a:r>
              <a:rPr lang="lv-LV" sz="2400" dirty="0" err="1" smtClean="0">
                <a:latin typeface="Arial Narrow" pitchFamily="34" charset="0"/>
              </a:rPr>
              <a:t>mail</a:t>
            </a:r>
            <a:r>
              <a:rPr lang="lv-LV" sz="2400" dirty="0" smtClean="0">
                <a:latin typeface="Arial Narrow" pitchFamily="34" charset="0"/>
              </a:rPr>
              <a:t>: </a:t>
            </a:r>
            <a:r>
              <a:rPr lang="lv-LV" sz="2400" dirty="0" err="1" smtClean="0">
                <a:latin typeface="Arial Narrow" pitchFamily="34" charset="0"/>
              </a:rPr>
              <a:t>dialogs@diacentrs.lv</a:t>
            </a:r>
            <a:r>
              <a:rPr lang="lv-LV" sz="2400" dirty="0" smtClean="0">
                <a:latin typeface="Arial Narrow" pitchFamily="34" charset="0"/>
              </a:rPr>
              <a:t/>
            </a:r>
            <a:br>
              <a:rPr lang="lv-LV" sz="2400" dirty="0" smtClean="0">
                <a:latin typeface="Arial Narrow" pitchFamily="34" charset="0"/>
              </a:rPr>
            </a:br>
            <a:r>
              <a:rPr lang="lv-LV" sz="2800" b="1" dirty="0" smtClean="0">
                <a:solidFill>
                  <a:schemeClr val="tx1"/>
                </a:solidFill>
                <a:latin typeface="Arial Narrow" pitchFamily="34" charset="0"/>
              </a:rPr>
              <a:t>Dzirnavu </a:t>
            </a:r>
            <a:r>
              <a:rPr lang="lv-LV" sz="2800" b="1" dirty="0" err="1" smtClean="0">
                <a:solidFill>
                  <a:schemeClr val="tx1"/>
                </a:solidFill>
                <a:latin typeface="Arial Narrow" pitchFamily="34" charset="0"/>
              </a:rPr>
              <a:t>street</a:t>
            </a:r>
            <a:r>
              <a:rPr lang="lv-LV" sz="2800" b="1" dirty="0" smtClean="0">
                <a:solidFill>
                  <a:schemeClr val="tx1"/>
                </a:solidFill>
                <a:latin typeface="Arial Narrow" pitchFamily="34" charset="0"/>
              </a:rPr>
              <a:t> 135, Riga, </a:t>
            </a:r>
            <a:r>
              <a:rPr lang="lv-LV" sz="2800" b="1" dirty="0" err="1" smtClean="0">
                <a:solidFill>
                  <a:schemeClr val="tx1"/>
                </a:solidFill>
                <a:latin typeface="Arial Narrow" pitchFamily="34" charset="0"/>
              </a:rPr>
              <a:t>Latvia</a:t>
            </a:r>
            <a:r>
              <a:rPr lang="lv-LV" sz="2800" b="1" dirty="0" smtClean="0">
                <a:solidFill>
                  <a:schemeClr val="tx1"/>
                </a:solidFill>
                <a:latin typeface="Arial Narrow" pitchFamily="34" charset="0"/>
              </a:rPr>
              <a:t>, LV-1050</a:t>
            </a:r>
            <a:r>
              <a:rPr lang="lv-LV" sz="2800" dirty="0" smtClean="0"/>
              <a:t> </a:t>
            </a:r>
            <a:br>
              <a:rPr lang="lv-LV" sz="2800" dirty="0" smtClean="0"/>
            </a:br>
            <a:r>
              <a:rPr lang="lv-LV" sz="2800" b="1" dirty="0" err="1" smtClean="0">
                <a:latin typeface="Arial Narrow" pitchFamily="34" charset="0"/>
              </a:rPr>
              <a:t>home</a:t>
            </a:r>
            <a:r>
              <a:rPr lang="lv-LV" sz="2800" b="1" dirty="0" smtClean="0">
                <a:latin typeface="Arial Narrow" pitchFamily="34" charset="0"/>
              </a:rPr>
              <a:t> </a:t>
            </a:r>
            <a:r>
              <a:rPr lang="lv-LV" sz="2800" b="1" dirty="0" err="1" smtClean="0">
                <a:latin typeface="Arial Narrow" pitchFamily="34" charset="0"/>
              </a:rPr>
              <a:t>page</a:t>
            </a:r>
            <a:r>
              <a:rPr lang="lv-LV" sz="2800" b="1" dirty="0" smtClean="0">
                <a:latin typeface="Arial Narrow" pitchFamily="34" charset="0"/>
              </a:rPr>
              <a:t>: </a:t>
            </a:r>
            <a:r>
              <a:rPr lang="lv-LV" sz="2800" b="1" dirty="0" err="1" smtClean="0">
                <a:latin typeface="Arial Narrow" pitchFamily="34" charset="0"/>
              </a:rPr>
              <a:t>www.diacentrs.lv</a:t>
            </a:r>
            <a:r>
              <a:rPr lang="en-GB" sz="2800" b="1" dirty="0" smtClean="0">
                <a:latin typeface="Arial Narrow" pitchFamily="34" charset="0"/>
              </a:rPr>
              <a:t/>
            </a:r>
            <a:br>
              <a:rPr lang="en-GB" sz="2800" b="1" dirty="0" smtClean="0">
                <a:latin typeface="Arial Narrow" pitchFamily="34" charset="0"/>
              </a:rPr>
            </a:br>
            <a:endParaRPr lang="en-US" sz="2800" b="1" dirty="0" smtClean="0">
              <a:latin typeface="Arial Narrow" pitchFamily="34" charset="0"/>
            </a:endParaRPr>
          </a:p>
        </p:txBody>
      </p:sp>
      <p:pic>
        <p:nvPicPr>
          <p:cNvPr id="22531" name="Picture 3" descr="dialogs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571876"/>
            <a:ext cx="34575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2010_2011_dazadi_Tallina_Londona_Ballite 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500042"/>
            <a:ext cx="3176730" cy="238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85786" y="3886200"/>
            <a:ext cx="7786742" cy="1752600"/>
          </a:xfrm>
        </p:spPr>
        <p:txBody>
          <a:bodyPr/>
          <a:lstStyle/>
          <a:p>
            <a:pPr algn="l"/>
            <a:endParaRPr lang="lv-LV" sz="44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l"/>
            <a:r>
              <a:rPr lang="lv-LV" sz="4400" b="1" dirty="0" smtClean="0">
                <a:solidFill>
                  <a:srgbClr val="C00000"/>
                </a:solidFill>
                <a:latin typeface="Arial Narrow" pitchFamily="34" charset="0"/>
              </a:rPr>
              <a:t>NGO DIA+LOGS</a:t>
            </a:r>
            <a:endParaRPr lang="lv-LV" sz="4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500042"/>
            <a:ext cx="7242198" cy="882634"/>
          </a:xfrm>
        </p:spPr>
        <p:txBody>
          <a:bodyPr/>
          <a:lstStyle/>
          <a:p>
            <a:pPr eaLnBrk="1" hangingPunct="1"/>
            <a:r>
              <a:rPr lang="lv-LV" b="1" dirty="0" err="1" smtClean="0">
                <a:latin typeface="Arial Narrow" pitchFamily="34" charset="0"/>
              </a:rPr>
              <a:t>What</a:t>
            </a:r>
            <a:r>
              <a:rPr lang="lv-LV" b="1" dirty="0" smtClean="0">
                <a:latin typeface="Arial Narrow" pitchFamily="34" charset="0"/>
              </a:rPr>
              <a:t> </a:t>
            </a:r>
            <a:r>
              <a:rPr lang="lv-LV" b="1" dirty="0" err="1" smtClean="0">
                <a:latin typeface="Arial Narrow" pitchFamily="34" charset="0"/>
              </a:rPr>
              <a:t>is</a:t>
            </a:r>
            <a:r>
              <a:rPr lang="lv-LV" b="1" dirty="0" smtClean="0">
                <a:latin typeface="Arial Narrow" pitchFamily="34" charset="0"/>
              </a:rPr>
              <a:t> DIA+LOGS?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428736"/>
            <a:ext cx="8358246" cy="521497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lv-LV" sz="2500" b="1" dirty="0" smtClean="0">
                <a:solidFill>
                  <a:srgbClr val="C00000"/>
                </a:solidFill>
                <a:latin typeface="Arial Narrow" pitchFamily="34" charset="0"/>
              </a:rPr>
              <a:t>NGO </a:t>
            </a:r>
            <a:r>
              <a:rPr lang="en-US" sz="2500" b="1" dirty="0" smtClean="0">
                <a:solidFill>
                  <a:srgbClr val="C00000"/>
                </a:solidFill>
                <a:latin typeface="Arial Narrow" pitchFamily="34" charset="0"/>
              </a:rPr>
              <a:t>DIA+LOGS –</a:t>
            </a:r>
            <a:r>
              <a:rPr lang="lv-LV" sz="25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lv-LV" sz="2500" b="1" dirty="0" err="1" smtClean="0">
                <a:solidFill>
                  <a:srgbClr val="C00000"/>
                </a:solidFill>
                <a:latin typeface="Arial Narrow" pitchFamily="34" charset="0"/>
              </a:rPr>
              <a:t>support</a:t>
            </a:r>
            <a:r>
              <a:rPr lang="lv-LV" sz="25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lv-LV" sz="2500" b="1" dirty="0" err="1" smtClean="0">
                <a:solidFill>
                  <a:srgbClr val="C00000"/>
                </a:solidFill>
                <a:latin typeface="Arial Narrow" pitchFamily="34" charset="0"/>
              </a:rPr>
              <a:t>centre</a:t>
            </a:r>
            <a:r>
              <a:rPr lang="lv-LV" sz="25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lv-LV" sz="2500" b="1" dirty="0" err="1" smtClean="0">
                <a:solidFill>
                  <a:srgbClr val="C00000"/>
                </a:solidFill>
                <a:latin typeface="Arial Narrow" pitchFamily="34" charset="0"/>
              </a:rPr>
              <a:t>for</a:t>
            </a:r>
            <a:r>
              <a:rPr lang="lv-LV" sz="25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lv-LV" sz="2500" b="1" dirty="0" err="1" smtClean="0">
                <a:solidFill>
                  <a:srgbClr val="C00000"/>
                </a:solidFill>
                <a:latin typeface="Arial Narrow" pitchFamily="34" charset="0"/>
              </a:rPr>
              <a:t>those</a:t>
            </a:r>
            <a:r>
              <a:rPr lang="lv-LV" sz="25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lv-LV" sz="2500" b="1" dirty="0" err="1" smtClean="0">
                <a:solidFill>
                  <a:srgbClr val="C00000"/>
                </a:solidFill>
                <a:latin typeface="Arial Narrow" pitchFamily="34" charset="0"/>
              </a:rPr>
              <a:t>affected</a:t>
            </a:r>
            <a:r>
              <a:rPr lang="lv-LV" sz="25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lv-LV" sz="2500" b="1" dirty="0" err="1" smtClean="0">
                <a:solidFill>
                  <a:srgbClr val="C00000"/>
                </a:solidFill>
                <a:latin typeface="Arial Narrow" pitchFamily="34" charset="0"/>
              </a:rPr>
              <a:t>by</a:t>
            </a:r>
            <a:r>
              <a:rPr lang="lv-LV" sz="2500" b="1" dirty="0" smtClean="0">
                <a:solidFill>
                  <a:srgbClr val="C00000"/>
                </a:solidFill>
                <a:latin typeface="Arial Narrow" pitchFamily="34" charset="0"/>
              </a:rPr>
              <a:t> HIV/AIDS</a:t>
            </a:r>
          </a:p>
          <a:p>
            <a:pPr eaLnBrk="1" hangingPunct="1">
              <a:lnSpc>
                <a:spcPct val="80000"/>
              </a:lnSpc>
              <a:buNone/>
            </a:pPr>
            <a:endParaRPr lang="lv-LV" sz="2400" b="1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lv-LV" sz="2400" b="1" dirty="0" err="1" smtClean="0">
                <a:latin typeface="Arial Narrow" pitchFamily="34" charset="0"/>
              </a:rPr>
              <a:t>Mission</a:t>
            </a:r>
            <a:r>
              <a:rPr lang="lv-LV" sz="2400" b="1" dirty="0" smtClean="0">
                <a:latin typeface="Arial Narrow" pitchFamily="34" charset="0"/>
              </a:rPr>
              <a:t>: *</a:t>
            </a:r>
            <a:r>
              <a:rPr lang="lv-LV" sz="2400" b="1" dirty="0" smtClean="0">
                <a:latin typeface="Arial Narrow" pitchFamily="32" charset="0"/>
                <a:cs typeface="Times New Roman" pitchFamily="16" charset="0"/>
              </a:rPr>
              <a:t>P</a:t>
            </a:r>
            <a:r>
              <a:rPr lang="en-GB" sz="2400" dirty="0" err="1" smtClean="0">
                <a:latin typeface="Arial Narrow" pitchFamily="32" charset="0"/>
                <a:cs typeface="Times New Roman" pitchFamily="16" charset="0"/>
              </a:rPr>
              <a:t>rovid</a:t>
            </a:r>
            <a:r>
              <a:rPr lang="lv-LV" sz="2400" dirty="0" smtClean="0">
                <a:latin typeface="Arial Narrow" pitchFamily="32" charset="0"/>
                <a:cs typeface="Times New Roman" pitchFamily="16" charset="0"/>
              </a:rPr>
              <a:t>e</a:t>
            </a:r>
            <a:r>
              <a:rPr lang="en-GB" sz="2400" dirty="0" smtClean="0">
                <a:latin typeface="Arial Narrow" pitchFamily="32" charset="0"/>
                <a:cs typeface="Times New Roman" pitchFamily="16" charset="0"/>
              </a:rPr>
              <a:t> information, </a:t>
            </a:r>
            <a:r>
              <a:rPr lang="lv-LV" sz="2400" dirty="0" err="1" smtClean="0">
                <a:latin typeface="Arial Narrow" pitchFamily="32" charset="0"/>
                <a:cs typeface="Times New Roman" pitchFamily="16" charset="0"/>
              </a:rPr>
              <a:t>mental</a:t>
            </a:r>
            <a:r>
              <a:rPr lang="en-GB" sz="2400" dirty="0" smtClean="0">
                <a:latin typeface="Arial Narrow" pitchFamily="32" charset="0"/>
                <a:cs typeface="Times New Roman" pitchFamily="16" charset="0"/>
              </a:rPr>
              <a:t>, psychological and social welfare support</a:t>
            </a:r>
            <a:r>
              <a:rPr lang="lv-LV" sz="2400" dirty="0" smtClean="0">
                <a:latin typeface="Arial Narrow" pitchFamily="32" charset="0"/>
                <a:cs typeface="Times New Roman" pitchFamily="16" charset="0"/>
              </a:rPr>
              <a:t> </a:t>
            </a:r>
            <a:r>
              <a:rPr lang="lv-LV" sz="2400" dirty="0" err="1" smtClean="0">
                <a:latin typeface="Arial Narrow" pitchFamily="32" charset="0"/>
                <a:cs typeface="Times New Roman" pitchFamily="16" charset="0"/>
              </a:rPr>
              <a:t>for</a:t>
            </a:r>
            <a:r>
              <a:rPr lang="lv-LV" sz="2400" dirty="0" smtClean="0">
                <a:latin typeface="Arial Narrow" pitchFamily="32" charset="0"/>
                <a:cs typeface="Times New Roman" pitchFamily="16" charset="0"/>
              </a:rPr>
              <a:t> HIV </a:t>
            </a:r>
            <a:r>
              <a:rPr lang="lv-LV" sz="2400" dirty="0" err="1" smtClean="0">
                <a:latin typeface="Arial Narrow" pitchFamily="32" charset="0"/>
                <a:cs typeface="Times New Roman" pitchFamily="16" charset="0"/>
              </a:rPr>
              <a:t>affected</a:t>
            </a:r>
            <a:r>
              <a:rPr lang="en-GB" sz="2400" dirty="0" smtClean="0">
                <a:latin typeface="Arial Narrow" pitchFamily="32" charset="0"/>
                <a:cs typeface="Times New Roman" pitchFamily="16" charset="0"/>
              </a:rPr>
              <a:t>;</a:t>
            </a:r>
            <a:endParaRPr lang="lv-LV" sz="2400" b="1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lv-LV" sz="2400" dirty="0" smtClean="0">
                <a:latin typeface="Arial Narrow" pitchFamily="34" charset="0"/>
              </a:rPr>
              <a:t>* Serve as </a:t>
            </a:r>
            <a:r>
              <a:rPr lang="lv-LV" sz="2400" dirty="0" err="1" smtClean="0">
                <a:latin typeface="Arial Narrow" pitchFamily="34" charset="0"/>
              </a:rPr>
              <a:t>information</a:t>
            </a:r>
            <a:r>
              <a:rPr lang="lv-LV" sz="2400" dirty="0" smtClean="0">
                <a:latin typeface="Arial Narrow" pitchFamily="34" charset="0"/>
              </a:rPr>
              <a:t> </a:t>
            </a:r>
            <a:r>
              <a:rPr lang="lv-LV" sz="2400" dirty="0" err="1" smtClean="0">
                <a:latin typeface="Arial Narrow" pitchFamily="34" charset="0"/>
              </a:rPr>
              <a:t>and</a:t>
            </a:r>
            <a:r>
              <a:rPr lang="lv-LV" sz="2400" dirty="0" smtClean="0">
                <a:latin typeface="Arial Narrow" pitchFamily="34" charset="0"/>
              </a:rPr>
              <a:t> </a:t>
            </a:r>
            <a:r>
              <a:rPr lang="lv-LV" sz="2400" dirty="0" err="1" smtClean="0">
                <a:latin typeface="Arial Narrow" pitchFamily="34" charset="0"/>
              </a:rPr>
              <a:t>resource</a:t>
            </a:r>
            <a:r>
              <a:rPr lang="lv-LV" sz="2400" dirty="0" smtClean="0">
                <a:latin typeface="Arial Narrow" pitchFamily="34" charset="0"/>
              </a:rPr>
              <a:t> </a:t>
            </a:r>
            <a:r>
              <a:rPr lang="lv-LV" sz="2400" dirty="0" err="1" smtClean="0">
                <a:latin typeface="Arial Narrow" pitchFamily="34" charset="0"/>
              </a:rPr>
              <a:t>center</a:t>
            </a:r>
            <a:r>
              <a:rPr lang="lv-LV" sz="2400" dirty="0" smtClean="0">
                <a:latin typeface="Arial Narrow" pitchFamily="34" charset="0"/>
              </a:rPr>
              <a:t> </a:t>
            </a:r>
            <a:r>
              <a:rPr lang="lv-LV" sz="2400" dirty="0" err="1" smtClean="0">
                <a:latin typeface="Arial Narrow" pitchFamily="34" charset="0"/>
              </a:rPr>
              <a:t>in</a:t>
            </a:r>
            <a:r>
              <a:rPr lang="lv-LV" sz="2400" dirty="0" smtClean="0">
                <a:latin typeface="Arial Narrow" pitchFamily="34" charset="0"/>
              </a:rPr>
              <a:t> HIV </a:t>
            </a:r>
            <a:r>
              <a:rPr lang="lv-LV" sz="2400" dirty="0" err="1" smtClean="0">
                <a:latin typeface="Arial Narrow" pitchFamily="34" charset="0"/>
              </a:rPr>
              <a:t>and</a:t>
            </a:r>
            <a:r>
              <a:rPr lang="lv-LV" sz="2400" dirty="0" smtClean="0">
                <a:latin typeface="Arial Narrow" pitchFamily="34" charset="0"/>
              </a:rPr>
              <a:t> </a:t>
            </a:r>
            <a:r>
              <a:rPr lang="lv-LV" sz="2400" dirty="0" err="1" smtClean="0">
                <a:latin typeface="Arial Narrow" pitchFamily="34" charset="0"/>
              </a:rPr>
              <a:t>addiction</a:t>
            </a:r>
            <a:r>
              <a:rPr lang="lv-LV" sz="2400" dirty="0" smtClean="0">
                <a:latin typeface="Arial Narrow" pitchFamily="34" charset="0"/>
              </a:rPr>
              <a:t> </a:t>
            </a:r>
            <a:r>
              <a:rPr lang="lv-LV" sz="2400" dirty="0" err="1" smtClean="0">
                <a:latin typeface="Arial Narrow" pitchFamily="34" charset="0"/>
              </a:rPr>
              <a:t>field</a:t>
            </a:r>
            <a:r>
              <a:rPr lang="lv-LV" sz="2400" dirty="0" smtClean="0">
                <a:latin typeface="Arial Narrow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lv-LV" sz="2400" b="1" dirty="0" err="1" smtClean="0">
                <a:latin typeface="Arial Narrow" pitchFamily="34" charset="0"/>
              </a:rPr>
              <a:t>Registered</a:t>
            </a:r>
            <a:r>
              <a:rPr lang="lv-LV" sz="2400" b="1" dirty="0" smtClean="0">
                <a:latin typeface="Arial Narrow" pitchFamily="34" charset="0"/>
              </a:rPr>
              <a:t>:</a:t>
            </a:r>
            <a:r>
              <a:rPr lang="lv-LV" sz="2400" dirty="0" smtClean="0">
                <a:latin typeface="Arial Narrow" pitchFamily="34" charset="0"/>
              </a:rPr>
              <a:t> </a:t>
            </a:r>
            <a:r>
              <a:rPr lang="lv-LV" sz="2400" dirty="0" err="1" smtClean="0">
                <a:solidFill>
                  <a:srgbClr val="C00000"/>
                </a:solidFill>
                <a:latin typeface="Arial Narrow" pitchFamily="34" charset="0"/>
              </a:rPr>
              <a:t>May</a:t>
            </a:r>
            <a:r>
              <a:rPr lang="lv-LV" sz="2400" dirty="0" smtClean="0">
                <a:solidFill>
                  <a:srgbClr val="C00000"/>
                </a:solidFill>
                <a:latin typeface="Arial Narrow" pitchFamily="34" charset="0"/>
              </a:rPr>
              <a:t> 15, 2002</a:t>
            </a:r>
          </a:p>
          <a:p>
            <a:pPr eaLnBrk="1" hangingPunct="1">
              <a:lnSpc>
                <a:spcPct val="80000"/>
              </a:lnSpc>
            </a:pPr>
            <a:endParaRPr lang="lv-LV" sz="2400" b="1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lv-LV" sz="2400" b="1" dirty="0" err="1" smtClean="0">
                <a:latin typeface="Arial Narrow" pitchFamily="34" charset="0"/>
              </a:rPr>
              <a:t>Aim</a:t>
            </a:r>
            <a:r>
              <a:rPr lang="lv-LV" sz="2400" b="1" dirty="0" smtClean="0">
                <a:latin typeface="Arial Narrow" pitchFamily="34" charset="0"/>
              </a:rPr>
              <a:t>: </a:t>
            </a:r>
            <a:r>
              <a:rPr lang="lv-LV" sz="2400" i="1" dirty="0" smtClean="0">
                <a:latin typeface="Arial Narrow" pitchFamily="32" charset="0"/>
              </a:rPr>
              <a:t>E</a:t>
            </a:r>
            <a:r>
              <a:rPr lang="en-US" sz="2400" i="1" dirty="0" err="1" smtClean="0">
                <a:latin typeface="Arial Narrow" pitchFamily="32" charset="0"/>
              </a:rPr>
              <a:t>liminate</a:t>
            </a:r>
            <a:r>
              <a:rPr lang="en-US" sz="2400" i="1" dirty="0" smtClean="0">
                <a:latin typeface="Arial Narrow" pitchFamily="32" charset="0"/>
              </a:rPr>
              <a:t> spread of HIV, provide support and services  for HIV </a:t>
            </a:r>
            <a:r>
              <a:rPr lang="lv-LV" sz="2400" i="1" dirty="0" err="1" smtClean="0">
                <a:latin typeface="Arial Narrow" pitchFamily="32" charset="0"/>
              </a:rPr>
              <a:t>af</a:t>
            </a:r>
            <a:r>
              <a:rPr lang="en-US" sz="2400" i="1" dirty="0" err="1" smtClean="0">
                <a:latin typeface="Arial Narrow" pitchFamily="32" charset="0"/>
              </a:rPr>
              <a:t>fected</a:t>
            </a:r>
            <a:r>
              <a:rPr lang="en-US" sz="2400" i="1" dirty="0" smtClean="0">
                <a:latin typeface="Arial Narrow" pitchFamily="32" charset="0"/>
              </a:rPr>
              <a:t>, friends</a:t>
            </a:r>
            <a:r>
              <a:rPr lang="lv-LV" sz="2400" i="1" dirty="0" smtClean="0">
                <a:latin typeface="Arial Narrow" pitchFamily="32" charset="0"/>
              </a:rPr>
              <a:t>, </a:t>
            </a:r>
            <a:r>
              <a:rPr lang="en-US" sz="2400" i="1" dirty="0" smtClean="0">
                <a:latin typeface="Arial Narrow" pitchFamily="32" charset="0"/>
              </a:rPr>
              <a:t>families </a:t>
            </a:r>
            <a:r>
              <a:rPr lang="lv-LV" sz="2400" i="1" dirty="0" smtClean="0">
                <a:latin typeface="Arial Narrow" pitchFamily="32" charset="0"/>
              </a:rPr>
              <a:t>&amp;</a:t>
            </a:r>
            <a:r>
              <a:rPr lang="en-US" sz="2400" i="1" dirty="0" smtClean="0">
                <a:latin typeface="Arial Narrow" pitchFamily="32" charset="0"/>
              </a:rPr>
              <a:t> people from at-risk groups, </a:t>
            </a:r>
            <a:r>
              <a:rPr lang="lv-LV" sz="2400" i="1" dirty="0" err="1" smtClean="0">
                <a:latin typeface="Arial Narrow" pitchFamily="32" charset="0"/>
              </a:rPr>
              <a:t>educate</a:t>
            </a:r>
            <a:r>
              <a:rPr lang="lv-LV" sz="2400" i="1" dirty="0" smtClean="0">
                <a:latin typeface="Arial Narrow" pitchFamily="32" charset="0"/>
              </a:rPr>
              <a:t>, </a:t>
            </a:r>
            <a:r>
              <a:rPr lang="lv-LV" sz="2400" i="1" dirty="0" err="1" smtClean="0">
                <a:latin typeface="Arial Narrow" pitchFamily="32" charset="0"/>
              </a:rPr>
              <a:t>advocate</a:t>
            </a:r>
            <a:r>
              <a:rPr lang="lv-LV" sz="2400" i="1" dirty="0" smtClean="0">
                <a:latin typeface="Arial Narrow" pitchFamily="32" charset="0"/>
              </a:rPr>
              <a:t> </a:t>
            </a:r>
            <a:r>
              <a:rPr lang="lv-LV" sz="2400" i="1" dirty="0" err="1" smtClean="0">
                <a:latin typeface="Arial Narrow" pitchFamily="32" charset="0"/>
              </a:rPr>
              <a:t>and</a:t>
            </a:r>
            <a:r>
              <a:rPr lang="lv-LV" sz="2400" i="1" dirty="0" smtClean="0">
                <a:latin typeface="Arial Narrow" pitchFamily="32" charset="0"/>
              </a:rPr>
              <a:t> </a:t>
            </a:r>
            <a:r>
              <a:rPr lang="en-US" sz="2400" i="1" dirty="0" smtClean="0">
                <a:latin typeface="Arial Narrow" pitchFamily="32" charset="0"/>
              </a:rPr>
              <a:t>contribute to </a:t>
            </a:r>
            <a:r>
              <a:rPr lang="lv-LV" sz="2400" i="1" dirty="0" smtClean="0">
                <a:latin typeface="Arial Narrow" pitchFamily="32" charset="0"/>
              </a:rPr>
              <a:t>HIV/AIDS</a:t>
            </a:r>
            <a:r>
              <a:rPr lang="en-US" sz="2400" i="1" dirty="0" smtClean="0">
                <a:latin typeface="Arial Narrow" pitchFamily="32" charset="0"/>
              </a:rPr>
              <a:t> awareness</a:t>
            </a:r>
            <a:endParaRPr lang="lv-LV" sz="2400" b="1" dirty="0" smtClean="0">
              <a:latin typeface="Arial Narrow" pitchFamily="34" charset="0"/>
            </a:endParaRPr>
          </a:p>
          <a:p>
            <a:pPr eaLnBrk="1" hangingPunct="1"/>
            <a:r>
              <a:rPr lang="lv-LV" sz="2800" b="1" dirty="0" err="1" smtClean="0">
                <a:latin typeface="Arial Narrow" pitchFamily="34" charset="0"/>
              </a:rPr>
              <a:t>Financing</a:t>
            </a:r>
            <a:r>
              <a:rPr lang="lv-LV" sz="2800" b="1" dirty="0" smtClean="0">
                <a:latin typeface="Arial Narrow" pitchFamily="34" charset="0"/>
              </a:rPr>
              <a:t> </a:t>
            </a:r>
            <a:r>
              <a:rPr lang="lv-LV" sz="2800" b="1" dirty="0" err="1" smtClean="0">
                <a:latin typeface="Arial Narrow" pitchFamily="34" charset="0"/>
              </a:rPr>
              <a:t>for</a:t>
            </a:r>
            <a:r>
              <a:rPr lang="lv-LV" sz="2800" b="1" dirty="0" smtClean="0">
                <a:latin typeface="Arial Narrow" pitchFamily="34" charset="0"/>
              </a:rPr>
              <a:t> </a:t>
            </a:r>
            <a:r>
              <a:rPr lang="lv-LV" sz="2800" b="1" dirty="0" err="1" smtClean="0">
                <a:latin typeface="Arial Narrow" pitchFamily="34" charset="0"/>
              </a:rPr>
              <a:t>core</a:t>
            </a:r>
            <a:r>
              <a:rPr lang="lv-LV" sz="2800" b="1" dirty="0" smtClean="0">
                <a:latin typeface="Arial Narrow" pitchFamily="34" charset="0"/>
              </a:rPr>
              <a:t> </a:t>
            </a:r>
            <a:r>
              <a:rPr lang="lv-LV" sz="2800" b="1" dirty="0" err="1" smtClean="0">
                <a:latin typeface="Arial Narrow" pitchFamily="34" charset="0"/>
              </a:rPr>
              <a:t>program</a:t>
            </a:r>
            <a:r>
              <a:rPr lang="lv-LV" sz="2800" b="1" dirty="0" smtClean="0">
                <a:latin typeface="Arial Narrow" pitchFamily="34" charset="0"/>
              </a:rPr>
              <a:t> – Riga </a:t>
            </a:r>
            <a:r>
              <a:rPr lang="lv-LV" sz="2800" b="1" dirty="0" err="1" smtClean="0">
                <a:latin typeface="Arial Narrow" pitchFamily="34" charset="0"/>
              </a:rPr>
              <a:t>Municipality</a:t>
            </a:r>
            <a:r>
              <a:rPr lang="lv-LV" sz="2800" b="1" dirty="0" smtClean="0">
                <a:latin typeface="Arial Narrow" pitchFamily="34" charset="0"/>
              </a:rPr>
              <a:t>, CDPC: </a:t>
            </a:r>
          </a:p>
          <a:p>
            <a:pPr lvl="1" eaLnBrk="1" hangingPunct="1"/>
            <a:r>
              <a:rPr lang="lv-LV" sz="2400" b="1" dirty="0" err="1" smtClean="0">
                <a:latin typeface="Arial Narrow" pitchFamily="34" charset="0"/>
              </a:rPr>
              <a:t>Harm</a:t>
            </a:r>
            <a:r>
              <a:rPr lang="lv-LV" sz="2400" b="1" dirty="0" smtClean="0">
                <a:latin typeface="Arial Narrow" pitchFamily="34" charset="0"/>
              </a:rPr>
              <a:t> </a:t>
            </a:r>
            <a:r>
              <a:rPr lang="lv-LV" sz="2400" b="1" dirty="0" err="1" smtClean="0">
                <a:latin typeface="Arial Narrow" pitchFamily="34" charset="0"/>
              </a:rPr>
              <a:t>Reduction</a:t>
            </a:r>
            <a:r>
              <a:rPr lang="lv-LV" sz="2400" b="1" dirty="0" smtClean="0">
                <a:latin typeface="Arial Narrow" pitchFamily="34" charset="0"/>
              </a:rPr>
              <a:t>/HIV </a:t>
            </a:r>
            <a:r>
              <a:rPr lang="lv-LV" sz="2400" b="1" dirty="0" err="1" smtClean="0">
                <a:latin typeface="Arial Narrow" pitchFamily="34" charset="0"/>
              </a:rPr>
              <a:t>prevention</a:t>
            </a:r>
            <a:r>
              <a:rPr lang="lv-LV" sz="2400" b="1" dirty="0" smtClean="0">
                <a:latin typeface="Arial Narrow" pitchFamily="34" charset="0"/>
              </a:rPr>
              <a:t> </a:t>
            </a:r>
            <a:r>
              <a:rPr lang="lv-LV" sz="2400" b="1" dirty="0" err="1" smtClean="0">
                <a:latin typeface="Arial Narrow" pitchFamily="34" charset="0"/>
              </a:rPr>
              <a:t>program</a:t>
            </a:r>
            <a:r>
              <a:rPr lang="lv-LV" sz="2400" b="1" dirty="0" smtClean="0">
                <a:latin typeface="Arial Narrow" pitchFamily="34" charset="0"/>
              </a:rPr>
              <a:t> </a:t>
            </a:r>
            <a:r>
              <a:rPr lang="lv-LV" sz="2400" b="1" dirty="0" err="1" smtClean="0">
                <a:latin typeface="Arial Narrow" pitchFamily="34" charset="0"/>
              </a:rPr>
              <a:t>in</a:t>
            </a:r>
            <a:r>
              <a:rPr lang="lv-LV" sz="2400" b="1" dirty="0" smtClean="0">
                <a:latin typeface="Arial Narrow" pitchFamily="34" charset="0"/>
              </a:rPr>
              <a:t> Riga </a:t>
            </a:r>
            <a:r>
              <a:rPr lang="lv-LV" sz="2400" b="1" dirty="0" err="1" smtClean="0">
                <a:latin typeface="Arial Narrow" pitchFamily="34" charset="0"/>
              </a:rPr>
              <a:t>city</a:t>
            </a:r>
            <a:endParaRPr lang="lv-LV" sz="2400" dirty="0" smtClean="0">
              <a:latin typeface="Arial Narrow" pitchFamily="34" charset="0"/>
            </a:endParaRPr>
          </a:p>
          <a:p>
            <a:pPr lvl="1" eaLnBrk="1" hangingPunct="1"/>
            <a:r>
              <a:rPr lang="lv-LV" sz="2400" dirty="0" err="1" smtClean="0">
                <a:latin typeface="Arial Narrow" pitchFamily="34" charset="0"/>
              </a:rPr>
              <a:t>Other</a:t>
            </a:r>
            <a:r>
              <a:rPr lang="lv-LV" sz="2400" dirty="0" smtClean="0">
                <a:latin typeface="Arial Narrow" pitchFamily="34" charset="0"/>
              </a:rPr>
              <a:t> </a:t>
            </a:r>
            <a:r>
              <a:rPr lang="lv-LV" sz="2400" dirty="0" err="1" smtClean="0">
                <a:latin typeface="Arial Narrow" pitchFamily="34" charset="0"/>
              </a:rPr>
              <a:t>projects</a:t>
            </a:r>
            <a:r>
              <a:rPr lang="lv-LV" sz="2400" dirty="0" smtClean="0">
                <a:latin typeface="Arial Narrow" pitchFamily="34" charset="0"/>
              </a:rPr>
              <a:t> </a:t>
            </a:r>
            <a:r>
              <a:rPr lang="lv-LV" sz="2400" dirty="0" err="1" smtClean="0">
                <a:latin typeface="Arial Narrow" pitchFamily="34" charset="0"/>
              </a:rPr>
              <a:t>and</a:t>
            </a:r>
            <a:r>
              <a:rPr lang="lv-LV" sz="2400" dirty="0" smtClean="0">
                <a:latin typeface="Arial Narrow" pitchFamily="34" charset="0"/>
              </a:rPr>
              <a:t> </a:t>
            </a:r>
            <a:r>
              <a:rPr lang="lv-LV" sz="2400" dirty="0" err="1" smtClean="0">
                <a:latin typeface="Arial Narrow" pitchFamily="34" charset="0"/>
              </a:rPr>
              <a:t>activities</a:t>
            </a:r>
            <a:r>
              <a:rPr lang="lv-LV" sz="2400" dirty="0" smtClean="0">
                <a:latin typeface="Arial Narrow" pitchFamily="34" charset="0"/>
              </a:rPr>
              <a:t> – International </a:t>
            </a:r>
            <a:r>
              <a:rPr lang="lv-LV" sz="2400" dirty="0" err="1" smtClean="0">
                <a:latin typeface="Arial Narrow" pitchFamily="34" charset="0"/>
              </a:rPr>
              <a:t>organizations</a:t>
            </a:r>
            <a:r>
              <a:rPr lang="lv-LV" sz="2400" dirty="0" smtClean="0">
                <a:latin typeface="Arial Narrow" pitchFamily="34" charset="0"/>
              </a:rPr>
              <a:t> (EHRN-EC, </a:t>
            </a:r>
            <a:r>
              <a:rPr lang="lv-LV" sz="2400" dirty="0" err="1" smtClean="0">
                <a:latin typeface="Arial Narrow" pitchFamily="34" charset="0"/>
              </a:rPr>
              <a:t>ViiV</a:t>
            </a:r>
            <a:r>
              <a:rPr lang="lv-LV" sz="2400" dirty="0" smtClean="0">
                <a:latin typeface="Arial Narrow" pitchFamily="34" charset="0"/>
              </a:rPr>
              <a:t> HC PA, AHF, UNODC, </a:t>
            </a:r>
            <a:r>
              <a:rPr lang="lv-LV" sz="2400" dirty="0" err="1" smtClean="0">
                <a:latin typeface="Arial Narrow" pitchFamily="34" charset="0"/>
              </a:rPr>
              <a:t>Aksept</a:t>
            </a:r>
            <a:r>
              <a:rPr lang="lv-LV" sz="2400" dirty="0" smtClean="0">
                <a:latin typeface="Arial Narrow" pitchFamily="34" charset="0"/>
              </a:rPr>
              <a:t> u.c.), </a:t>
            </a:r>
            <a:r>
              <a:rPr lang="lv-LV" sz="2400" dirty="0" err="1" smtClean="0">
                <a:latin typeface="Arial Narrow" pitchFamily="34" charset="0"/>
              </a:rPr>
              <a:t>local</a:t>
            </a:r>
            <a:r>
              <a:rPr lang="lv-LV" sz="2400" dirty="0" smtClean="0">
                <a:latin typeface="Arial Narrow" pitchFamily="34" charset="0"/>
              </a:rPr>
              <a:t> donors</a:t>
            </a:r>
          </a:p>
          <a:p>
            <a:pPr eaLnBrk="1" hangingPunct="1">
              <a:lnSpc>
                <a:spcPct val="80000"/>
              </a:lnSpc>
            </a:pPr>
            <a:endParaRPr lang="lv-LV" sz="2400" dirty="0" smtClean="0"/>
          </a:p>
        </p:txBody>
      </p:sp>
      <p:pic>
        <p:nvPicPr>
          <p:cNvPr id="5" name="Picture 4" descr="ribbon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286125"/>
            <a:ext cx="37217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ibbon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286124"/>
            <a:ext cx="37217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ibbon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286124"/>
            <a:ext cx="37217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357166"/>
            <a:ext cx="7242198" cy="882634"/>
          </a:xfrm>
        </p:spPr>
        <p:txBody>
          <a:bodyPr/>
          <a:lstStyle/>
          <a:p>
            <a:pPr eaLnBrk="1" hangingPunct="1"/>
            <a:r>
              <a:rPr lang="lv-LV" b="1" dirty="0" smtClean="0">
                <a:latin typeface="Arial Narrow" pitchFamily="34" charset="0"/>
              </a:rPr>
              <a:t>DIA+LOGS: </a:t>
            </a:r>
            <a:r>
              <a:rPr lang="lv-LV" b="1" dirty="0" err="1" smtClean="0">
                <a:latin typeface="Arial Narrow" pitchFamily="34" charset="0"/>
              </a:rPr>
              <a:t>fact-sheet</a:t>
            </a:r>
            <a:endParaRPr lang="lv-LV" b="1" dirty="0" smtClean="0">
              <a:latin typeface="Arial Narrow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285860"/>
            <a:ext cx="8358246" cy="53578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lv-LV" sz="2400" b="1" dirty="0" smtClean="0">
                <a:solidFill>
                  <a:srgbClr val="C00000"/>
                </a:solidFill>
                <a:latin typeface="Arial Narrow" pitchFamily="34" charset="0"/>
              </a:rPr>
              <a:t>NGO 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DIA+LOGS –</a:t>
            </a:r>
            <a:r>
              <a:rPr lang="lv-LV" sz="24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 Narrow" pitchFamily="34" charset="0"/>
              </a:rPr>
              <a:t>working in HIV/AIDS </a:t>
            </a:r>
            <a:r>
              <a:rPr lang="lv-LV" sz="2400" dirty="0" smtClean="0">
                <a:solidFill>
                  <a:srgbClr val="C00000"/>
                </a:solidFill>
                <a:latin typeface="Arial Narrow" pitchFamily="34" charset="0"/>
              </a:rPr>
              <a:t>&amp;</a:t>
            </a:r>
            <a:r>
              <a:rPr lang="en-US" sz="2400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lv-LV" sz="2400" dirty="0" smtClean="0">
                <a:solidFill>
                  <a:srgbClr val="C00000"/>
                </a:solidFill>
                <a:latin typeface="Arial Narrow" pitchFamily="34" charset="0"/>
              </a:rPr>
              <a:t>HR</a:t>
            </a:r>
            <a:r>
              <a:rPr lang="en-US" sz="2400" dirty="0" smtClean="0">
                <a:solidFill>
                  <a:srgbClr val="C00000"/>
                </a:solidFill>
                <a:latin typeface="Arial Narrow" pitchFamily="34" charset="0"/>
              </a:rPr>
              <a:t> field in Latvia </a:t>
            </a:r>
            <a:r>
              <a:rPr lang="lv-LV" sz="2400" dirty="0" err="1" smtClean="0">
                <a:solidFill>
                  <a:srgbClr val="C00000"/>
                </a:solidFill>
                <a:latin typeface="Arial Narrow" pitchFamily="34" charset="0"/>
              </a:rPr>
              <a:t>for</a:t>
            </a:r>
            <a:r>
              <a:rPr lang="lv-LV" sz="2400" dirty="0" smtClean="0">
                <a:solidFill>
                  <a:srgbClr val="C00000"/>
                </a:solidFill>
                <a:latin typeface="Arial Narrow" pitchFamily="34" charset="0"/>
              </a:rPr>
              <a:t> 15 </a:t>
            </a:r>
            <a:r>
              <a:rPr lang="lv-LV" sz="2400" dirty="0" err="1" smtClean="0">
                <a:solidFill>
                  <a:srgbClr val="C00000"/>
                </a:solidFill>
                <a:latin typeface="Arial Narrow" pitchFamily="34" charset="0"/>
              </a:rPr>
              <a:t>years</a:t>
            </a:r>
            <a:endParaRPr lang="lv-LV" sz="24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lv-LV" sz="2400" b="1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lv-LV" sz="2400" b="1" dirty="0" err="1" smtClean="0">
                <a:latin typeface="Arial Narrow" pitchFamily="34" charset="0"/>
              </a:rPr>
              <a:t>Implemented</a:t>
            </a:r>
            <a:r>
              <a:rPr lang="lv-LV" sz="2400" dirty="0" smtClean="0">
                <a:latin typeface="Arial Narrow" pitchFamily="34" charset="0"/>
              </a:rPr>
              <a:t>: ~ 90 </a:t>
            </a:r>
            <a:r>
              <a:rPr lang="lv-LV" sz="2400" dirty="0" err="1" smtClean="0">
                <a:latin typeface="Arial Narrow" pitchFamily="34" charset="0"/>
              </a:rPr>
              <a:t>projects</a:t>
            </a:r>
            <a:endParaRPr lang="lv-LV" sz="24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lv-LV" sz="2400" b="1" dirty="0" err="1" smtClean="0">
                <a:latin typeface="Arial Narrow" pitchFamily="34" charset="0"/>
              </a:rPr>
              <a:t>Core</a:t>
            </a:r>
            <a:r>
              <a:rPr lang="lv-LV" sz="2400" b="1" dirty="0" smtClean="0">
                <a:latin typeface="Arial Narrow" pitchFamily="34" charset="0"/>
              </a:rPr>
              <a:t> </a:t>
            </a:r>
            <a:r>
              <a:rPr lang="lv-LV" sz="2400" b="1" dirty="0" err="1" smtClean="0">
                <a:latin typeface="Arial Narrow" pitchFamily="34" charset="0"/>
              </a:rPr>
              <a:t>program</a:t>
            </a:r>
            <a:r>
              <a:rPr lang="lv-LV" sz="2400" dirty="0" smtClean="0">
                <a:latin typeface="Arial Narrow" pitchFamily="34" charset="0"/>
              </a:rPr>
              <a:t>: </a:t>
            </a:r>
          </a:p>
          <a:p>
            <a:pPr lvl="1" eaLnBrk="1" hangingPunct="1">
              <a:lnSpc>
                <a:spcPct val="80000"/>
              </a:lnSpc>
            </a:pPr>
            <a:r>
              <a:rPr lang="lv-LV" sz="2000" dirty="0" err="1" smtClean="0">
                <a:latin typeface="Arial Narrow" pitchFamily="34" charset="0"/>
              </a:rPr>
              <a:t>HarmRed</a:t>
            </a:r>
            <a:r>
              <a:rPr lang="lv-LV" sz="2000" dirty="0" smtClean="0">
                <a:latin typeface="Arial Narrow" pitchFamily="34" charset="0"/>
              </a:rPr>
              <a:t> – NS </a:t>
            </a:r>
            <a:r>
              <a:rPr lang="lv-LV" sz="2000" dirty="0" err="1" smtClean="0">
                <a:latin typeface="Arial Narrow" pitchFamily="34" charset="0"/>
              </a:rPr>
              <a:t>Exchange</a:t>
            </a:r>
            <a:r>
              <a:rPr lang="lv-LV" sz="2000" dirty="0" smtClean="0">
                <a:latin typeface="Arial Narrow" pitchFamily="34" charset="0"/>
              </a:rPr>
              <a:t> </a:t>
            </a:r>
            <a:r>
              <a:rPr lang="lv-LV" sz="2000" dirty="0" err="1" smtClean="0">
                <a:latin typeface="Arial Narrow" pitchFamily="34" charset="0"/>
              </a:rPr>
              <a:t>program</a:t>
            </a:r>
            <a:endParaRPr lang="lv-LV" sz="2000" dirty="0" smtClean="0">
              <a:latin typeface="Arial Narrow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lv-LV" sz="2000" dirty="0" smtClean="0">
                <a:latin typeface="Arial Narrow" pitchFamily="34" charset="0"/>
              </a:rPr>
              <a:t>22 </a:t>
            </a:r>
            <a:r>
              <a:rPr lang="lv-LV" sz="2000" dirty="0" err="1" smtClean="0">
                <a:latin typeface="Arial Narrow" pitchFamily="34" charset="0"/>
              </a:rPr>
              <a:t>emplyees</a:t>
            </a:r>
            <a:r>
              <a:rPr lang="lv-LV" sz="2000" dirty="0" smtClean="0">
                <a:latin typeface="Arial Narrow" pitchFamily="34" charset="0"/>
              </a:rPr>
              <a:t> + 3 </a:t>
            </a:r>
            <a:r>
              <a:rPr lang="lv-LV" sz="2000" dirty="0" err="1" smtClean="0">
                <a:latin typeface="Arial Narrow" pitchFamily="34" charset="0"/>
              </a:rPr>
              <a:t>volunteers</a:t>
            </a:r>
            <a:endParaRPr lang="lv-LV" sz="2000" dirty="0" smtClean="0">
              <a:latin typeface="Arial Narrow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lv-LV" sz="2000" dirty="0" err="1" smtClean="0">
                <a:latin typeface="Arial Narrow" pitchFamily="34" charset="0"/>
              </a:rPr>
              <a:t>Center</a:t>
            </a:r>
            <a:r>
              <a:rPr lang="lv-LV" sz="2000" dirty="0" smtClean="0">
                <a:latin typeface="Arial Narrow" pitchFamily="34" charset="0"/>
              </a:rPr>
              <a:t>, 2 </a:t>
            </a:r>
            <a:r>
              <a:rPr lang="lv-LV" sz="2000" dirty="0" err="1" smtClean="0">
                <a:latin typeface="Arial Narrow" pitchFamily="34" charset="0"/>
              </a:rPr>
              <a:t>mobile</a:t>
            </a:r>
            <a:r>
              <a:rPr lang="lv-LV" sz="2000" dirty="0" smtClean="0">
                <a:latin typeface="Arial Narrow" pitchFamily="34" charset="0"/>
              </a:rPr>
              <a:t> </a:t>
            </a:r>
            <a:r>
              <a:rPr lang="lv-LV" sz="2000" dirty="0" err="1" smtClean="0">
                <a:latin typeface="Arial Narrow" pitchFamily="34" charset="0"/>
              </a:rPr>
              <a:t>units</a:t>
            </a:r>
            <a:r>
              <a:rPr lang="lv-LV" sz="2000" dirty="0" smtClean="0">
                <a:latin typeface="Arial Narrow" pitchFamily="34" charset="0"/>
              </a:rPr>
              <a:t>, </a:t>
            </a:r>
            <a:r>
              <a:rPr lang="lv-LV" sz="2000" dirty="0" err="1" smtClean="0">
                <a:latin typeface="Arial Narrow" pitchFamily="34" charset="0"/>
              </a:rPr>
              <a:t>outreach</a:t>
            </a:r>
            <a:endParaRPr lang="lv-LV" sz="2000" dirty="0" smtClean="0">
              <a:latin typeface="Arial Narrow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lv-LV" sz="2000" dirty="0" smtClean="0">
                <a:latin typeface="Arial Narrow" pitchFamily="34" charset="0"/>
              </a:rPr>
              <a:t>&gt;75% </a:t>
            </a:r>
            <a:r>
              <a:rPr lang="lv-LV" sz="2000" dirty="0" err="1" smtClean="0">
                <a:latin typeface="Arial Narrow" pitchFamily="34" charset="0"/>
              </a:rPr>
              <a:t>of</a:t>
            </a:r>
            <a:r>
              <a:rPr lang="lv-LV" sz="2000" dirty="0" smtClean="0">
                <a:latin typeface="Arial Narrow" pitchFamily="34" charset="0"/>
              </a:rPr>
              <a:t> </a:t>
            </a:r>
            <a:r>
              <a:rPr lang="lv-LV" sz="2000" dirty="0" err="1" smtClean="0">
                <a:latin typeface="Arial Narrow" pitchFamily="34" charset="0"/>
              </a:rPr>
              <a:t>HarmRed</a:t>
            </a:r>
            <a:r>
              <a:rPr lang="lv-LV" sz="2000" dirty="0" smtClean="0">
                <a:latin typeface="Arial Narrow" pitchFamily="34" charset="0"/>
              </a:rPr>
              <a:t> </a:t>
            </a:r>
            <a:r>
              <a:rPr lang="lv-LV" sz="2000" dirty="0" err="1" smtClean="0">
                <a:latin typeface="Arial Narrow" pitchFamily="34" charset="0"/>
              </a:rPr>
              <a:t>work</a:t>
            </a:r>
            <a:r>
              <a:rPr lang="lv-LV" sz="2000" dirty="0" smtClean="0">
                <a:latin typeface="Arial Narrow" pitchFamily="34" charset="0"/>
              </a:rPr>
              <a:t> </a:t>
            </a:r>
            <a:r>
              <a:rPr lang="lv-LV" sz="2000" dirty="0" err="1" smtClean="0">
                <a:latin typeface="Arial Narrow" pitchFamily="34" charset="0"/>
              </a:rPr>
              <a:t>in</a:t>
            </a:r>
            <a:r>
              <a:rPr lang="lv-LV" sz="2000" dirty="0" smtClean="0">
                <a:latin typeface="Arial Narrow" pitchFamily="34" charset="0"/>
              </a:rPr>
              <a:t> LV</a:t>
            </a:r>
          </a:p>
          <a:p>
            <a:pPr eaLnBrk="1" hangingPunct="1"/>
            <a:r>
              <a:rPr lang="lv-LV" sz="2400" b="1" dirty="0" err="1" smtClean="0">
                <a:latin typeface="Arial Narrow" pitchFamily="34" charset="0"/>
              </a:rPr>
              <a:t>Budget</a:t>
            </a:r>
            <a:r>
              <a:rPr lang="lv-LV" sz="2400" b="1" dirty="0" smtClean="0">
                <a:latin typeface="Arial Narrow" pitchFamily="34" charset="0"/>
              </a:rPr>
              <a:t>: </a:t>
            </a:r>
            <a:r>
              <a:rPr lang="lv-LV" sz="2400" dirty="0" smtClean="0">
                <a:latin typeface="Arial Narrow" pitchFamily="34" charset="0"/>
              </a:rPr>
              <a:t> &gt;190 000 EUR per </a:t>
            </a:r>
            <a:r>
              <a:rPr lang="en-US" sz="2400" dirty="0" smtClean="0">
                <a:latin typeface="Arial Narrow" pitchFamily="34" charset="0"/>
              </a:rPr>
              <a:t>year</a:t>
            </a:r>
            <a:endParaRPr lang="lv-LV" sz="2400" dirty="0" smtClean="0">
              <a:latin typeface="Arial Narrow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lv-LV" sz="2000" dirty="0" smtClean="0">
                <a:latin typeface="Arial Narrow" pitchFamily="34" charset="0"/>
              </a:rPr>
              <a:t>Riga </a:t>
            </a:r>
            <a:r>
              <a:rPr lang="lv-LV" sz="2000" dirty="0" err="1" smtClean="0">
                <a:latin typeface="Arial Narrow" pitchFamily="34" charset="0"/>
              </a:rPr>
              <a:t>Municipality</a:t>
            </a:r>
            <a:r>
              <a:rPr lang="lv-LV" sz="2000" dirty="0" smtClean="0">
                <a:latin typeface="Arial Narrow" pitchFamily="34" charset="0"/>
              </a:rPr>
              <a:t> + </a:t>
            </a:r>
            <a:r>
              <a:rPr lang="lv-LV" sz="2000" dirty="0" err="1" smtClean="0">
                <a:latin typeface="Arial Narrow" pitchFamily="34" charset="0"/>
              </a:rPr>
              <a:t>Government</a:t>
            </a:r>
            <a:r>
              <a:rPr lang="lv-LV" sz="2000" dirty="0" smtClean="0">
                <a:latin typeface="Arial Narrow" pitchFamily="34" charset="0"/>
              </a:rPr>
              <a:t> + </a:t>
            </a:r>
            <a:r>
              <a:rPr lang="lv-LV" sz="2000" dirty="0" err="1" smtClean="0">
                <a:latin typeface="Arial Narrow" pitchFamily="34" charset="0"/>
              </a:rPr>
              <a:t>other</a:t>
            </a:r>
            <a:r>
              <a:rPr lang="lv-LV" sz="2000" dirty="0" smtClean="0">
                <a:latin typeface="Arial Narrow" pitchFamily="34" charset="0"/>
              </a:rPr>
              <a:t> International &amp; </a:t>
            </a:r>
            <a:r>
              <a:rPr lang="lv-LV" sz="2000" dirty="0" err="1" smtClean="0">
                <a:latin typeface="Arial Narrow" pitchFamily="34" charset="0"/>
              </a:rPr>
              <a:t>local</a:t>
            </a:r>
            <a:r>
              <a:rPr lang="lv-LV" sz="2000" dirty="0" smtClean="0">
                <a:latin typeface="Arial Narrow" pitchFamily="34" charset="0"/>
              </a:rPr>
              <a:t> </a:t>
            </a:r>
            <a:r>
              <a:rPr lang="lv-LV" sz="2000" dirty="0" err="1" smtClean="0">
                <a:latin typeface="Arial Narrow" pitchFamily="34" charset="0"/>
              </a:rPr>
              <a:t>funders</a:t>
            </a:r>
            <a:endParaRPr lang="lv-LV" sz="16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lv-LV" sz="2400" b="1" dirty="0" err="1" smtClean="0">
                <a:latin typeface="Arial Narrow" pitchFamily="34" charset="0"/>
              </a:rPr>
              <a:t>Environment</a:t>
            </a:r>
            <a:r>
              <a:rPr lang="lv-LV" sz="2400" b="1" dirty="0" smtClean="0">
                <a:latin typeface="Arial Narrow" pitchFamily="34" charset="0"/>
              </a:rPr>
              <a:t>:</a:t>
            </a:r>
            <a:r>
              <a:rPr lang="lv-LV" sz="2400" dirty="0" smtClean="0">
                <a:latin typeface="Arial Narrow" pitchFamily="34" charset="0"/>
              </a:rPr>
              <a:t> </a:t>
            </a:r>
            <a:endParaRPr lang="lv-LV" sz="2400" dirty="0" smtClean="0">
              <a:solidFill>
                <a:srgbClr val="7030A0"/>
              </a:solidFill>
              <a:latin typeface="Arial Narrow" pitchFamily="34" charset="0"/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lv-LV" sz="2200" dirty="0" err="1" smtClean="0">
                <a:latin typeface="Arial Narrow" pitchFamily="34" charset="0"/>
              </a:rPr>
              <a:t>Clients</a:t>
            </a:r>
            <a:r>
              <a:rPr lang="lv-LV" sz="2200" dirty="0" smtClean="0">
                <a:latin typeface="Arial Narrow" pitchFamily="34" charset="0"/>
              </a:rPr>
              <a:t>: 27-32% </a:t>
            </a:r>
            <a:r>
              <a:rPr lang="lv-LV" sz="2200" dirty="0" err="1" smtClean="0">
                <a:latin typeface="Arial Narrow" pitchFamily="34" charset="0"/>
              </a:rPr>
              <a:t>are</a:t>
            </a:r>
            <a:r>
              <a:rPr lang="lv-LV" sz="2200" dirty="0" smtClean="0">
                <a:latin typeface="Arial Narrow" pitchFamily="34" charset="0"/>
              </a:rPr>
              <a:t> HIV+;  </a:t>
            </a:r>
            <a:r>
              <a:rPr lang="lv-LV" sz="2200" b="1" dirty="0" smtClean="0">
                <a:latin typeface="Arial Narrow" pitchFamily="34" charset="0"/>
              </a:rPr>
              <a:t>~30% </a:t>
            </a:r>
            <a:r>
              <a:rPr lang="lv-LV" sz="2200" b="1" dirty="0" err="1" smtClean="0">
                <a:latin typeface="Arial Narrow" pitchFamily="34" charset="0"/>
              </a:rPr>
              <a:t>women</a:t>
            </a:r>
            <a:endParaRPr lang="lv-LV" sz="2200" b="1" dirty="0" smtClean="0">
              <a:latin typeface="Arial Narrow" pitchFamily="34" charset="0"/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lv-LV" sz="2200" dirty="0" smtClean="0">
                <a:latin typeface="Arial Narrow" pitchFamily="34" charset="0"/>
              </a:rPr>
              <a:t>30</a:t>
            </a:r>
            <a:r>
              <a:rPr lang="en-US" sz="2200" dirty="0" smtClean="0">
                <a:latin typeface="Arial Narrow" pitchFamily="34" charset="0"/>
              </a:rPr>
              <a:t>% of employees </a:t>
            </a:r>
            <a:r>
              <a:rPr lang="lv-LV" sz="2200" dirty="0" smtClean="0">
                <a:latin typeface="Arial Narrow" pitchFamily="34" charset="0"/>
              </a:rPr>
              <a:t>&amp;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lv-LV" sz="2200" dirty="0" smtClean="0">
                <a:latin typeface="Arial Narrow" pitchFamily="34" charset="0"/>
              </a:rPr>
              <a:t>40</a:t>
            </a:r>
            <a:r>
              <a:rPr lang="en-US" sz="2200" dirty="0" smtClean="0">
                <a:latin typeface="Arial Narrow" pitchFamily="34" charset="0"/>
              </a:rPr>
              <a:t>% of </a:t>
            </a:r>
            <a:r>
              <a:rPr lang="lv-LV" sz="2200" dirty="0" smtClean="0">
                <a:latin typeface="Arial Narrow" pitchFamily="34" charset="0"/>
              </a:rPr>
              <a:t>D+L</a:t>
            </a:r>
            <a:r>
              <a:rPr lang="en-US" sz="2200" dirty="0" smtClean="0">
                <a:latin typeface="Arial Narrow" pitchFamily="34" charset="0"/>
              </a:rPr>
              <a:t> members </a:t>
            </a:r>
            <a:r>
              <a:rPr lang="lv-LV" sz="2200" dirty="0" smtClean="0">
                <a:latin typeface="Arial Narrow" pitchFamily="34" charset="0"/>
              </a:rPr>
              <a:t>-</a:t>
            </a:r>
            <a:r>
              <a:rPr lang="en-US" sz="2200" dirty="0" smtClean="0">
                <a:latin typeface="Arial Narrow" pitchFamily="34" charset="0"/>
              </a:rPr>
              <a:t> drug use experience</a:t>
            </a:r>
            <a:r>
              <a:rPr lang="lv-LV" sz="2200" dirty="0" smtClean="0">
                <a:latin typeface="Arial Narrow" pitchFamily="34" charset="0"/>
              </a:rPr>
              <a:t>;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lv-LV" sz="2000" b="1" dirty="0" smtClean="0">
                <a:latin typeface="Arial Narrow" pitchFamily="34" charset="0"/>
              </a:rPr>
              <a:t>In 2016 ~2300</a:t>
            </a:r>
            <a:r>
              <a:rPr lang="lv-LV" sz="2000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000" dirty="0" smtClean="0">
                <a:latin typeface="Arial Narrow" pitchFamily="34" charset="0"/>
              </a:rPr>
              <a:t>unique clients</a:t>
            </a:r>
            <a:r>
              <a:rPr lang="lv-LV" sz="2000" dirty="0" smtClean="0">
                <a:latin typeface="Arial Narrow" pitchFamily="34" charset="0"/>
              </a:rPr>
              <a:t>, </a:t>
            </a:r>
            <a:r>
              <a:rPr lang="lv-LV" sz="2000" b="1" dirty="0" smtClean="0">
                <a:latin typeface="Arial Narrow" pitchFamily="34" charset="0"/>
              </a:rPr>
              <a:t>7000</a:t>
            </a:r>
            <a:r>
              <a:rPr lang="lv-LV" sz="2000" dirty="0" smtClean="0">
                <a:latin typeface="Arial Narrow" pitchFamily="34" charset="0"/>
              </a:rPr>
              <a:t> </a:t>
            </a:r>
            <a:r>
              <a:rPr lang="lv-LV" sz="2000" dirty="0" err="1" smtClean="0">
                <a:latin typeface="Arial Narrow" pitchFamily="34" charset="0"/>
              </a:rPr>
              <a:t>contacts</a:t>
            </a:r>
            <a:r>
              <a:rPr lang="lv-LV" sz="2000" dirty="0" smtClean="0">
                <a:latin typeface="Arial Narrow" pitchFamily="34" charset="0"/>
              </a:rPr>
              <a:t>,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lv-LV" sz="2000" dirty="0" err="1" smtClean="0">
                <a:latin typeface="Arial Narrow" pitchFamily="34" charset="0"/>
              </a:rPr>
              <a:t>in</a:t>
            </a:r>
            <a:r>
              <a:rPr lang="lv-LV" sz="2000" dirty="0" smtClean="0">
                <a:latin typeface="Arial Narrow" pitchFamily="34" charset="0"/>
              </a:rPr>
              <a:t> </a:t>
            </a:r>
            <a:r>
              <a:rPr lang="lv-LV" sz="2000" dirty="0" err="1" smtClean="0">
                <a:latin typeface="Arial Narrow" pitchFamily="34" charset="0"/>
              </a:rPr>
              <a:t>data</a:t>
            </a:r>
            <a:r>
              <a:rPr lang="lv-LV" sz="2000" dirty="0" smtClean="0">
                <a:latin typeface="Arial Narrow" pitchFamily="34" charset="0"/>
              </a:rPr>
              <a:t> </a:t>
            </a:r>
            <a:r>
              <a:rPr lang="lv-LV" sz="2000" dirty="0" err="1" smtClean="0">
                <a:latin typeface="Arial Narrow" pitchFamily="34" charset="0"/>
              </a:rPr>
              <a:t>base</a:t>
            </a:r>
            <a:r>
              <a:rPr lang="lv-LV" sz="2000" dirty="0" smtClean="0">
                <a:latin typeface="Arial Narrow" pitchFamily="34" charset="0"/>
              </a:rPr>
              <a:t> </a:t>
            </a:r>
            <a:r>
              <a:rPr lang="lv-LV" sz="2000" dirty="0" err="1" smtClean="0">
                <a:latin typeface="Arial Narrow" pitchFamily="34" charset="0"/>
              </a:rPr>
              <a:t>registered</a:t>
            </a:r>
            <a:r>
              <a:rPr lang="lv-LV" sz="2000" dirty="0" smtClean="0">
                <a:latin typeface="Arial Narrow" pitchFamily="34" charset="0"/>
              </a:rPr>
              <a:t> 6200 pers.</a:t>
            </a:r>
            <a:endParaRPr lang="lv-LV" sz="22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lv-LV" sz="2400" dirty="0" smtClean="0"/>
          </a:p>
        </p:txBody>
      </p:sp>
      <p:pic>
        <p:nvPicPr>
          <p:cNvPr id="10244" name="Picture 2" descr="C:\Users\Master\Documents\My Pictures\2011_09_06_DIA_LOGS_bildes 001.jpg"/>
          <p:cNvPicPr>
            <a:picLocks noChangeAspect="1" noChangeArrowheads="1"/>
          </p:cNvPicPr>
          <p:nvPr/>
        </p:nvPicPr>
        <p:blipFill>
          <a:blip r:embed="rId3"/>
          <a:srcRect t="14526"/>
          <a:stretch>
            <a:fillRect/>
          </a:stretch>
        </p:blipFill>
        <p:spPr bwMode="auto">
          <a:xfrm>
            <a:off x="5000628" y="1643050"/>
            <a:ext cx="378815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C00000"/>
                </a:solidFill>
                <a:latin typeface="Arial Narrow" pitchFamily="32" charset="0"/>
              </a:rPr>
              <a:t>K</a:t>
            </a:r>
            <a:r>
              <a:rPr lang="lv-LV" b="1" dirty="0" err="1" smtClean="0">
                <a:solidFill>
                  <a:srgbClr val="C00000"/>
                </a:solidFill>
                <a:latin typeface="Arial Narrow" pitchFamily="32" charset="0"/>
              </a:rPr>
              <a:t>ey</a:t>
            </a:r>
            <a:r>
              <a:rPr lang="lv-LV" b="1" dirty="0" smtClean="0">
                <a:solidFill>
                  <a:srgbClr val="C00000"/>
                </a:solidFill>
                <a:latin typeface="Arial Narrow" pitchFamily="32" charset="0"/>
              </a:rPr>
              <a:t> </a:t>
            </a:r>
            <a:r>
              <a:rPr lang="lv-LV" b="1" dirty="0" err="1" smtClean="0">
                <a:solidFill>
                  <a:srgbClr val="C00000"/>
                </a:solidFill>
                <a:latin typeface="Arial Narrow" pitchFamily="32" charset="0"/>
              </a:rPr>
              <a:t>Community</a:t>
            </a:r>
            <a:r>
              <a:rPr lang="lv-LV" b="1" dirty="0" smtClean="0">
                <a:solidFill>
                  <a:srgbClr val="C00000"/>
                </a:solidFill>
                <a:latin typeface="Arial Narrow" pitchFamily="32" charset="0"/>
              </a:rPr>
              <a:t> </a:t>
            </a:r>
            <a:r>
              <a:rPr lang="lv-LV" b="1" dirty="0" err="1" smtClean="0">
                <a:solidFill>
                  <a:srgbClr val="C00000"/>
                </a:solidFill>
                <a:latin typeface="Arial Narrow" pitchFamily="32" charset="0"/>
              </a:rPr>
              <a:t>groups</a:t>
            </a:r>
            <a:endParaRPr lang="en-GB" b="1" dirty="0" smtClean="0">
              <a:solidFill>
                <a:srgbClr val="C00000"/>
              </a:solidFill>
              <a:latin typeface="Arial Narrow" pitchFamily="32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lv-LV" sz="2800" dirty="0" smtClean="0">
                <a:latin typeface="Arial Narrow" pitchFamily="32" charset="0"/>
              </a:rPr>
              <a:t>HIV </a:t>
            </a:r>
            <a:r>
              <a:rPr lang="lv-LV" sz="2800" dirty="0" err="1" smtClean="0">
                <a:latin typeface="Arial Narrow" pitchFamily="32" charset="0"/>
              </a:rPr>
              <a:t>infected</a:t>
            </a:r>
            <a:endParaRPr lang="lv-LV" sz="2800" dirty="0" smtClean="0">
              <a:latin typeface="Arial Narrow" pitchFamily="32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lv-LV" sz="2800" dirty="0" smtClean="0">
                <a:latin typeface="Arial Narrow" pitchFamily="32" charset="0"/>
              </a:rPr>
              <a:t>AIDS </a:t>
            </a:r>
            <a:r>
              <a:rPr lang="lv-LV" sz="2800" dirty="0" err="1" smtClean="0">
                <a:latin typeface="Arial Narrow" pitchFamily="32" charset="0"/>
              </a:rPr>
              <a:t>patients</a:t>
            </a:r>
            <a:endParaRPr lang="lv-LV" sz="2800" dirty="0" smtClean="0">
              <a:latin typeface="Arial Narrow" pitchFamily="32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lv-LV" sz="2800" dirty="0" err="1" smtClean="0">
                <a:latin typeface="Arial Narrow" pitchFamily="32" charset="0"/>
              </a:rPr>
              <a:t>Intrav</a:t>
            </a:r>
            <a:r>
              <a:rPr lang="en-GB" sz="2800" dirty="0" err="1" smtClean="0">
                <a:latin typeface="Arial Narrow" pitchFamily="32" charset="0"/>
              </a:rPr>
              <a:t>enous</a:t>
            </a:r>
            <a:r>
              <a:rPr lang="en-GB" sz="2800" dirty="0" smtClean="0">
                <a:latin typeface="Arial Narrow" pitchFamily="32" charset="0"/>
              </a:rPr>
              <a:t/>
            </a:r>
            <a:br>
              <a:rPr lang="en-GB" sz="2800" dirty="0" smtClean="0">
                <a:latin typeface="Arial Narrow" pitchFamily="32" charset="0"/>
              </a:rPr>
            </a:br>
            <a:r>
              <a:rPr lang="en-GB" sz="2800" dirty="0" smtClean="0">
                <a:latin typeface="Arial Narrow" pitchFamily="32" charset="0"/>
              </a:rPr>
              <a:t>   </a:t>
            </a:r>
            <a:r>
              <a:rPr lang="lv-LV" sz="2800" dirty="0" smtClean="0">
                <a:latin typeface="Arial Narrow" pitchFamily="32" charset="0"/>
              </a:rPr>
              <a:t>          </a:t>
            </a:r>
            <a:r>
              <a:rPr lang="en-GB" sz="2800" dirty="0" smtClean="0">
                <a:latin typeface="Arial Narrow" pitchFamily="32" charset="0"/>
              </a:rPr>
              <a:t> drug users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800" dirty="0" smtClean="0">
                <a:latin typeface="Arial Narrow" pitchFamily="32" charset="0"/>
              </a:rPr>
              <a:t>Commercial</a:t>
            </a:r>
            <a:br>
              <a:rPr lang="en-GB" sz="2800" dirty="0" smtClean="0">
                <a:latin typeface="Arial Narrow" pitchFamily="32" charset="0"/>
              </a:rPr>
            </a:br>
            <a:r>
              <a:rPr lang="en-GB" sz="2800" dirty="0" smtClean="0">
                <a:latin typeface="Arial Narrow" pitchFamily="32" charset="0"/>
              </a:rPr>
              <a:t>     </a:t>
            </a:r>
            <a:r>
              <a:rPr lang="lv-LV" sz="2800" dirty="0" smtClean="0">
                <a:latin typeface="Arial Narrow" pitchFamily="32" charset="0"/>
              </a:rPr>
              <a:t>          </a:t>
            </a:r>
            <a:r>
              <a:rPr lang="en-GB" sz="2800" dirty="0" smtClean="0">
                <a:latin typeface="Arial Narrow" pitchFamily="32" charset="0"/>
              </a:rPr>
              <a:t>sex workers</a:t>
            </a:r>
            <a:endParaRPr lang="lv-LV" sz="2800" dirty="0" smtClean="0">
              <a:latin typeface="Arial Narrow" pitchFamily="32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lv-LV" sz="2800" dirty="0" smtClean="0">
                <a:latin typeface="Arial Narrow" pitchFamily="32" charset="0"/>
              </a:rPr>
              <a:t>At-</a:t>
            </a:r>
            <a:r>
              <a:rPr lang="lv-LV" sz="2800" dirty="0" err="1" smtClean="0">
                <a:latin typeface="Arial Narrow" pitchFamily="32" charset="0"/>
              </a:rPr>
              <a:t>risk</a:t>
            </a:r>
            <a:r>
              <a:rPr lang="lv-LV" sz="2800" dirty="0" smtClean="0">
                <a:latin typeface="Arial Narrow" pitchFamily="32" charset="0"/>
              </a:rPr>
              <a:t> </a:t>
            </a:r>
            <a:r>
              <a:rPr lang="lv-LV" sz="2800" dirty="0" err="1" smtClean="0">
                <a:latin typeface="Arial Narrow" pitchFamily="32" charset="0"/>
              </a:rPr>
              <a:t>youth</a:t>
            </a:r>
            <a:endParaRPr lang="lv-LV" sz="2800" dirty="0" smtClean="0">
              <a:latin typeface="Arial Narrow" pitchFamily="32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latin typeface="Arial Narrow" pitchFamily="32" charset="0"/>
              </a:rPr>
              <a:t>....... and their</a:t>
            </a:r>
            <a:r>
              <a:rPr lang="lv-LV" dirty="0" smtClean="0">
                <a:latin typeface="Arial Narrow" pitchFamily="32" charset="0"/>
              </a:rPr>
              <a:t> </a:t>
            </a:r>
            <a:r>
              <a:rPr lang="en-GB" dirty="0" smtClean="0">
                <a:latin typeface="Arial Narrow" pitchFamily="32" charset="0"/>
              </a:rPr>
              <a:t>families, partners &amp; friends</a:t>
            </a:r>
            <a:endParaRPr lang="lv-LV" dirty="0" smtClean="0">
              <a:latin typeface="Arial Narrow" pitchFamily="32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lv-LV" sz="2400" dirty="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lv-LV" sz="2400" dirty="0" smtClean="0">
                <a:latin typeface="Arial Narrow" pitchFamily="32" charset="0"/>
              </a:rPr>
              <a:t>Social &amp; </a:t>
            </a:r>
            <a:r>
              <a:rPr lang="lv-LV" sz="2400" dirty="0" err="1" smtClean="0">
                <a:latin typeface="Arial Narrow" pitchFamily="32" charset="0"/>
              </a:rPr>
              <a:t>health</a:t>
            </a:r>
            <a:r>
              <a:rPr lang="lv-LV" sz="2400" dirty="0" smtClean="0">
                <a:latin typeface="Arial Narrow" pitchFamily="32" charset="0"/>
              </a:rPr>
              <a:t> </a:t>
            </a:r>
            <a:r>
              <a:rPr lang="lv-LV" sz="2400" dirty="0" err="1" smtClean="0">
                <a:latin typeface="Arial Narrow" pitchFamily="32" charset="0"/>
              </a:rPr>
              <a:t>care</a:t>
            </a:r>
            <a:r>
              <a:rPr lang="lv-LV" sz="2400" dirty="0" smtClean="0">
                <a:latin typeface="Arial Narrow" pitchFamily="32" charset="0"/>
              </a:rPr>
              <a:t> </a:t>
            </a:r>
            <a:r>
              <a:rPr lang="lv-LV" sz="2400" dirty="0" err="1" smtClean="0">
                <a:latin typeface="Arial Narrow" pitchFamily="32" charset="0"/>
              </a:rPr>
              <a:t>specialists</a:t>
            </a:r>
            <a:r>
              <a:rPr lang="lv-LV" sz="2400" dirty="0" smtClean="0">
                <a:latin typeface="Arial Narrow" pitchFamily="32" charset="0"/>
              </a:rPr>
              <a:t> </a:t>
            </a:r>
            <a:r>
              <a:rPr lang="lv-LV" sz="2400" dirty="0" err="1" smtClean="0">
                <a:latin typeface="Arial Narrow" pitchFamily="32" charset="0"/>
              </a:rPr>
              <a:t>working</a:t>
            </a:r>
            <a:r>
              <a:rPr lang="lv-LV" sz="2400" dirty="0" smtClean="0">
                <a:latin typeface="Arial Narrow" pitchFamily="32" charset="0"/>
              </a:rPr>
              <a:t> </a:t>
            </a:r>
            <a:r>
              <a:rPr lang="lv-LV" sz="2400" dirty="0" err="1" smtClean="0">
                <a:latin typeface="Arial Narrow" pitchFamily="32" charset="0"/>
              </a:rPr>
              <a:t>with</a:t>
            </a:r>
            <a:r>
              <a:rPr lang="lv-LV" sz="2400" dirty="0" smtClean="0">
                <a:latin typeface="Arial Narrow" pitchFamily="32" charset="0"/>
              </a:rPr>
              <a:t> </a:t>
            </a:r>
            <a:r>
              <a:rPr lang="lv-LV" sz="2400" dirty="0" err="1" smtClean="0">
                <a:latin typeface="Arial Narrow" pitchFamily="32" charset="0"/>
              </a:rPr>
              <a:t>affected</a:t>
            </a:r>
            <a:r>
              <a:rPr lang="lv-LV" sz="2400" dirty="0" smtClean="0">
                <a:latin typeface="Arial Narrow" pitchFamily="32" charset="0"/>
              </a:rPr>
              <a:t> </a:t>
            </a:r>
            <a:r>
              <a:rPr lang="lv-LV" sz="2400" dirty="0" err="1" smtClean="0">
                <a:latin typeface="Arial Narrow" pitchFamily="32" charset="0"/>
              </a:rPr>
              <a:t>community</a:t>
            </a:r>
            <a:endParaRPr lang="lv-LV" sz="2400" dirty="0" smtClean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latin typeface="Arial Narrow" pitchFamily="32" charset="0"/>
              </a:rPr>
              <a:t/>
            </a:r>
            <a:br>
              <a:rPr lang="en-GB" dirty="0" smtClean="0">
                <a:latin typeface="Arial Narrow" pitchFamily="32" charset="0"/>
              </a:rPr>
            </a:br>
            <a:r>
              <a:rPr lang="lv-LV" sz="2400" dirty="0" smtClean="0"/>
              <a:t>                                                           </a:t>
            </a:r>
            <a:endParaRPr lang="en-GB" sz="2400" dirty="0" smtClean="0"/>
          </a:p>
        </p:txBody>
      </p:sp>
      <p:pic>
        <p:nvPicPr>
          <p:cNvPr id="6" name="Picture 4" descr="IMG_81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643050"/>
            <a:ext cx="3890864" cy="29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Master\Documents\IMG_26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4286256"/>
            <a:ext cx="1482724" cy="1112043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85786" y="3886200"/>
            <a:ext cx="7786742" cy="1752600"/>
          </a:xfrm>
        </p:spPr>
        <p:txBody>
          <a:bodyPr/>
          <a:lstStyle/>
          <a:p>
            <a:pPr algn="l"/>
            <a:endParaRPr lang="lv-LV" sz="44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l"/>
            <a:r>
              <a:rPr lang="lv-LV" sz="4400" b="1" dirty="0" err="1" smtClean="0">
                <a:solidFill>
                  <a:srgbClr val="C00000"/>
                </a:solidFill>
                <a:latin typeface="Arial Narrow" pitchFamily="34" charset="0"/>
              </a:rPr>
              <a:t>Addicted</a:t>
            </a:r>
            <a:r>
              <a:rPr lang="lv-LV" sz="44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lv-LV" sz="4400" b="1" dirty="0" err="1" smtClean="0">
                <a:solidFill>
                  <a:srgbClr val="C00000"/>
                </a:solidFill>
                <a:latin typeface="Arial Narrow" pitchFamily="34" charset="0"/>
              </a:rPr>
              <a:t>women</a:t>
            </a:r>
            <a:r>
              <a:rPr lang="lv-LV" sz="44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lv-LV" sz="4400" b="1" dirty="0" err="1" smtClean="0">
                <a:solidFill>
                  <a:srgbClr val="C00000"/>
                </a:solidFill>
                <a:latin typeface="Arial Narrow" pitchFamily="34" charset="0"/>
              </a:rPr>
              <a:t>on</a:t>
            </a:r>
            <a:r>
              <a:rPr lang="lv-LV" sz="44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lv-LV" sz="4400" b="1" dirty="0" err="1" smtClean="0">
                <a:solidFill>
                  <a:srgbClr val="C00000"/>
                </a:solidFill>
                <a:latin typeface="Arial Narrow" pitchFamily="34" charset="0"/>
              </a:rPr>
              <a:t>streets</a:t>
            </a:r>
            <a:endParaRPr lang="lv-LV" sz="4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09600"/>
            <a:ext cx="8429684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</a:rPr>
              <a:t>The circle of addiction and problems:</a:t>
            </a:r>
            <a:endParaRPr lang="lv-LV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14348" y="1928802"/>
          <a:ext cx="7772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logs">
  <a:themeElements>
    <a:clrScheme name="Dialog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alog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alog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log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log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log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log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log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log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8366</TotalTime>
  <Words>1215</Words>
  <Application>Microsoft Office PowerPoint</Application>
  <PresentationFormat>Экран (4:3)</PresentationFormat>
  <Paragraphs>266</Paragraphs>
  <Slides>34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ＭＳ Ｐゴシック</vt:lpstr>
      <vt:lpstr>Arial</vt:lpstr>
      <vt:lpstr>Arial Narrow</vt:lpstr>
      <vt:lpstr>Calibri</vt:lpstr>
      <vt:lpstr>Symbol</vt:lpstr>
      <vt:lpstr>Times New Roman</vt:lpstr>
      <vt:lpstr>Wingdings</vt:lpstr>
      <vt:lpstr>Dialogs</vt:lpstr>
      <vt:lpstr>Презентация PowerPoint</vt:lpstr>
      <vt:lpstr>Презентация PowerPoint</vt:lpstr>
      <vt:lpstr>Agenda</vt:lpstr>
      <vt:lpstr>Презентация PowerPoint</vt:lpstr>
      <vt:lpstr>What is DIA+LOGS?</vt:lpstr>
      <vt:lpstr>DIA+LOGS: fact-sheet</vt:lpstr>
      <vt:lpstr>Key Community groups</vt:lpstr>
      <vt:lpstr>Презентация PowerPoint</vt:lpstr>
      <vt:lpstr>The circle of addiction and problems:</vt:lpstr>
      <vt:lpstr>Women on streets</vt:lpstr>
      <vt:lpstr>Презентация PowerPoint</vt:lpstr>
      <vt:lpstr>IDU prevalence</vt:lpstr>
      <vt:lpstr>                          New HIV infection cases, EU/EEZ                         Latvia  2013:  2nd with 16,9                 2017: 1st with 18,5</vt:lpstr>
      <vt:lpstr>Background LV: country situation </vt:lpstr>
      <vt:lpstr>Latvia  7077 registered HIV+ ; 1836 – AIDS patients (2017.)</vt:lpstr>
      <vt:lpstr>Презентация PowerPoint</vt:lpstr>
      <vt:lpstr>What D+L do for dependant women</vt:lpstr>
      <vt:lpstr>Презентация PowerPoint</vt:lpstr>
      <vt:lpstr>HR work model in Riga HIV prevention and psycho-social services for IDUs and their contactpersons in Riga city &amp; region</vt:lpstr>
      <vt:lpstr>Презентация PowerPoint</vt:lpstr>
      <vt:lpstr>Provided services 2016</vt:lpstr>
      <vt:lpstr>Презентация PowerPoint</vt:lpstr>
      <vt:lpstr>Презентация PowerPoint</vt:lpstr>
      <vt:lpstr>Other support for health care</vt:lpstr>
      <vt:lpstr>Презентация PowerPoint</vt:lpstr>
      <vt:lpstr>Psycho-social support</vt:lpstr>
      <vt:lpstr>Buddy peer movement</vt:lpstr>
      <vt:lpstr>Camp for families</vt:lpstr>
      <vt:lpstr>Education, information </vt:lpstr>
      <vt:lpstr>Презентация PowerPoint</vt:lpstr>
      <vt:lpstr>Reducing stigma</vt:lpstr>
      <vt:lpstr>Advocacy work</vt:lpstr>
      <vt:lpstr>Презентация PowerPoint</vt:lpstr>
      <vt:lpstr>    YOU ARE WELCOME FOR COOPERATION  dialogs@diacentrs.lv     Ms. Ruta Kaupe – Board Chair  (ph +371 67243101); e-mail: dialogs@diacentrs.lv Dzirnavu street 135, Riga, Latvia, LV-1050  home page: www.diacentrs.lv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Ruta</dc:creator>
  <cp:lastModifiedBy>Андрей Невский</cp:lastModifiedBy>
  <cp:revision>405</cp:revision>
  <dcterms:created xsi:type="dcterms:W3CDTF">2003-04-29T21:30:11Z</dcterms:created>
  <dcterms:modified xsi:type="dcterms:W3CDTF">2017-11-20T11:45:07Z</dcterms:modified>
</cp:coreProperties>
</file>