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4" r:id="rId2"/>
    <p:sldMasterId id="2147483718" r:id="rId3"/>
    <p:sldMasterId id="2147483802" r:id="rId4"/>
    <p:sldMasterId id="2147483816" r:id="rId5"/>
    <p:sldMasterId id="2147483829" r:id="rId6"/>
    <p:sldMasterId id="2147483842" r:id="rId7"/>
    <p:sldMasterId id="2147483905" r:id="rId8"/>
    <p:sldMasterId id="2147484080" r:id="rId9"/>
    <p:sldMasterId id="2147484094" r:id="rId10"/>
    <p:sldMasterId id="2147484108" r:id="rId11"/>
    <p:sldMasterId id="2147484122" r:id="rId12"/>
    <p:sldMasterId id="2147484136" r:id="rId13"/>
  </p:sldMasterIdLst>
  <p:notesMasterIdLst>
    <p:notesMasterId r:id="rId54"/>
  </p:notesMasterIdLst>
  <p:handoutMasterIdLst>
    <p:handoutMasterId r:id="rId55"/>
  </p:handoutMasterIdLst>
  <p:sldIdLst>
    <p:sldId id="256" r:id="rId14"/>
    <p:sldId id="371" r:id="rId15"/>
    <p:sldId id="372" r:id="rId16"/>
    <p:sldId id="335" r:id="rId17"/>
    <p:sldId id="306" r:id="rId18"/>
    <p:sldId id="339" r:id="rId19"/>
    <p:sldId id="378" r:id="rId20"/>
    <p:sldId id="340" r:id="rId21"/>
    <p:sldId id="373" r:id="rId22"/>
    <p:sldId id="341" r:id="rId23"/>
    <p:sldId id="337" r:id="rId24"/>
    <p:sldId id="307" r:id="rId25"/>
    <p:sldId id="355" r:id="rId26"/>
    <p:sldId id="369" r:id="rId27"/>
    <p:sldId id="370" r:id="rId28"/>
    <p:sldId id="343" r:id="rId29"/>
    <p:sldId id="344" r:id="rId30"/>
    <p:sldId id="345" r:id="rId31"/>
    <p:sldId id="346" r:id="rId32"/>
    <p:sldId id="347" r:id="rId33"/>
    <p:sldId id="348" r:id="rId34"/>
    <p:sldId id="351" r:id="rId35"/>
    <p:sldId id="349" r:id="rId36"/>
    <p:sldId id="353" r:id="rId37"/>
    <p:sldId id="360" r:id="rId38"/>
    <p:sldId id="354" r:id="rId39"/>
    <p:sldId id="376" r:id="rId40"/>
    <p:sldId id="377" r:id="rId41"/>
    <p:sldId id="320" r:id="rId42"/>
    <p:sldId id="363" r:id="rId43"/>
    <p:sldId id="333" r:id="rId44"/>
    <p:sldId id="364" r:id="rId45"/>
    <p:sldId id="365" r:id="rId46"/>
    <p:sldId id="366" r:id="rId47"/>
    <p:sldId id="367" r:id="rId48"/>
    <p:sldId id="338" r:id="rId49"/>
    <p:sldId id="362" r:id="rId50"/>
    <p:sldId id="374" r:id="rId51"/>
    <p:sldId id="368" r:id="rId52"/>
    <p:sldId id="313" r:id="rId53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352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3243">
          <p15:clr>
            <a:srgbClr val="A4A3A4"/>
          </p15:clr>
        </p15:guide>
        <p15:guide id="7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5731" autoAdjust="0"/>
  </p:normalViewPr>
  <p:slideViewPr>
    <p:cSldViewPr>
      <p:cViewPr varScale="1">
        <p:scale>
          <a:sx n="70" d="100"/>
          <a:sy n="70" d="100"/>
        </p:scale>
        <p:origin x="1200" y="72"/>
      </p:cViewPr>
      <p:guideLst>
        <p:guide orient="horz" pos="1207"/>
        <p:guide orient="horz" pos="3521"/>
        <p:guide orient="horz" pos="2478"/>
        <p:guide orient="horz" pos="4110"/>
        <p:guide orient="horz" pos="845"/>
        <p:guide pos="324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4C6E95-DE29-46F8-AB5A-D77B15A2CE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71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465B-F77A-48DB-B2AE-BDA64BD5BC12}" type="datetimeFigureOut">
              <a:rPr lang="sv-SE" smtClean="0"/>
              <a:pPr/>
              <a:t>2017-05-16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6B94-6F74-41DE-B083-9B3C9DC7C8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8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6B94-6F74-41DE-B083-9B3C9DC7C8B7}" type="slidenum">
              <a:rPr lang="sv-SE" smtClean="0"/>
              <a:pPr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3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BE31-302F-449F-A748-4D2910A112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0EC7-6253-49A7-A3C3-3E03C9C795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1A17-278D-4566-8C07-D107B897C3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85A1-A8DC-4B45-8BF0-8E48EE8F2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4074-1B5A-453F-9369-C70A5BE2D0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9DF9-1ADE-4ACE-A6D8-9A88C98CBC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4017-402A-4E00-8EE8-5DB7CD07F7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1C90-7449-41B5-84F3-AC58AFBEFE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E09B-387A-45C7-B0CC-32E9EC0EEA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A62F-235F-4E11-898D-FAC2C10036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4AB2-B069-4736-B710-0FD37CBC7B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F045-A127-4A6A-853E-F9B4EB355D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E1A3-55DA-4692-8777-5657F33ABD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F656-A531-4FF9-9D72-48D65AC5C4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1FD6-1EBE-4086-8C39-4EA9D5F8C7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7858-E63C-4658-9C3B-D579E8A631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BA2B-4148-4D8C-8698-84B062EBA0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A010-B53B-4EF1-8CC9-763E5BF662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BF58-2D48-4513-A319-85FB34E987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23F3-16B4-4D8B-BB05-363A7071A1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357A-EB62-4723-AC2B-8708E7B8CE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3E90-A035-4147-9571-B3AFD469AD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5876-654E-4D70-8566-9219FDBB35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7AA9-4F9E-4342-9F69-3675473A1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B3E8-0446-429A-AA5F-F64D9831F0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74EF-4EF7-46E7-A789-0DFD524AD7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94D5-B612-4031-8E52-A898B21DF4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B383-ECC1-4D85-9D33-E618888057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3EA3-42E4-45BD-A198-BA0CD27998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7184-72D4-40A2-B75D-2A2B0A59E2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15A6-389C-4237-A9C0-CF5E3CC603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31D5-6E68-4C99-8247-4DD2AE67ED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7392-D8BA-4D3F-906F-E9A36D57BD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D6DA-822A-4C69-B8B2-8C0B9A439D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8CEB-A247-406A-A8AA-08D1E75596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5BF5-A352-402D-B3ED-BD3D5F089E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6278-CE46-4CC4-906C-A486A6C661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B8B1-DD79-47D0-B6F5-A0E698740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6C5E-D3C7-4724-AF3E-5EDEB6A6A2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85D5-96CB-4B02-8689-C9E9AA32D8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7215-E361-4AFD-9341-9F1D251B6E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3BA0-CFE3-4AE5-9833-DDF7ADD721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34AC6-E7A4-407A-B071-065792E53E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E3AE-698A-4945-A202-986FD421C7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5E56-4CB1-4D2C-A6DF-176F13EC53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A363-51C2-4806-B413-4A22D31A5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1D36-7AA2-4CB4-9D51-08D1D37305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562E-9A30-49A3-AF71-EC85B9417A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8CC2-2B15-45DB-84AD-8C4B71D064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38C3-F008-47E1-A268-5B879FB016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F8C2-AF4E-411B-9EE6-6016D66C8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D833-038F-4712-B010-A950473396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947D-25C1-4B2A-942A-31F6EB6E69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17-E683-4E93-BF8D-DDC712D6BA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A4C6-B5D5-4521-A47B-F3C905B9BD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4EBB-D77C-40B9-8036-6DFCDAA60B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2B9E-6654-4B85-BF5C-E5AECA9244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AD05-7342-466E-BB69-5C68EBA22E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7DAC-9663-4AC2-904E-ED71EF0838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723E-3733-40FB-B65F-09E2ECB914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F7A1-AD20-4628-B23F-33CEB63B4E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6D4F-FE06-41AC-A662-5A92446F96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2AE1-B2E4-4D80-989A-604B535A7C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0DC3-4F7B-4603-8DE1-2CFE638838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3058-71EB-4669-A794-E51A03E918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D966-1E1E-4925-9F8B-9C204C7DD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7EB2-8464-430B-8AB0-74859324A0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8075-6AB8-4D36-9E59-D11AC4DD74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F5A4-B722-4519-B141-8E910C0DCC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A281-34F3-4AC7-9E75-0573E1AC57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7D5A-49FD-4784-B044-A2B810897A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2419-C9A5-45CB-B3CD-F7EF27F96A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3162-00D3-40D3-A47A-7F51930F8C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7F89-C100-4739-89DF-632B05A9F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C772-46D8-49D5-A2A3-29A46A2A93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7991-D3A4-4A6D-BF13-9DBD2C1A85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E138-329C-41B9-921F-7D7BB4D2A5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8C62-4292-415E-99E0-2111BFC837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1C41-F513-42BA-8955-44E7B76F6F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09D52-D1FC-4603-970E-937262485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689F-68BF-442A-97ED-DEDEEA6224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1718A-3C00-4C40-99C1-050AEDFAB2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2918-92DB-4936-AFDA-442A1A47F6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B1B9-54EF-447E-8B73-39BCBFA4E0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C795-54A1-4772-BCB6-68D19F645D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721F-B337-4F1F-99EA-4D6641521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FBFB-308D-437F-A919-D53EE6B8D1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A1A0-D5A6-4AF6-8840-85DF989F36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171E-A9CE-43CC-849B-5A670B37BB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850C-47D6-4CF2-902B-5EBDFD9719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6E88-6837-4BD6-8867-17FBA28399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6DBE-30C7-40D5-9BC5-01BDB8BC61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297F-A909-471D-AB9C-103DE54963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CC56-4CEE-4293-9E2E-8F406498FA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8DCD-F320-4005-8DE2-091327BCB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CAB8-2F14-4406-9B36-588AD1EF0E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79A5-9E31-4CBD-BEDA-6F89958BE9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DB3C-74D4-4121-9A4B-E89005225F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B54B-9D43-47D2-9A61-24AC7F5D34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EDED-D45E-41BE-8124-E074C879D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3B97-8313-4E9F-9F27-09C3D43392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B29D-FB78-447B-8A04-EC00A0AC9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3D41-4CC9-42E6-858E-E845D164D8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96EC-BD67-479D-AEAE-E8F4D7C6C1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E037-F2E2-4BEE-8A0B-D36C8B155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CDA4-0429-4857-ADFD-7E29E189E8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24F5-CA69-4327-A22F-28C09FB45A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19B7-F1E3-4EC0-BFCB-30DC0307CD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FE597-7A87-4EE8-8FA4-6DA31C1A18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F6A1-DC5E-49F8-A769-DBB801748A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FF30-043E-4476-AB46-02732C1C77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C50E-EFAF-4CBA-8CCF-F3A782C24F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F212-8607-4A8E-A34C-43F38C1469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260350"/>
            <a:ext cx="8207375" cy="58356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B19E-70F1-4CEA-AF1D-A48EF57C6E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5FDB-ED30-4500-95DE-D1396DB042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6029-4C3D-4469-A85E-7A7B3D7DBE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9731-9B4B-48C1-9CC4-A389C7C1DC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90C6-9CB3-47F6-9589-E1597235A0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E582-11AF-4622-B4BF-6026039F3F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2839-4C35-4568-A7AE-78186D92C1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4EB5-2272-4C27-92BA-1C4942E337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D0D5-AD48-4CD0-98D1-E429CC0309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100C-B050-43C8-B1DA-5E0BC041A9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06B5-0B2D-4D5F-89B7-322CB66A0F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481A-17FD-47E1-8639-184DDEDB80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566F-59CA-4555-A69F-742CFABEC5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DE9D-47A4-4644-B1F6-3A2E3F7D69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4FE5-2236-4EBF-A80B-8B7FD93588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8F73B-EC89-4AAC-A39C-83ECCBC5E5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383D-BE39-445E-B5B3-39A8AB354E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5D94-EE96-44F3-9CE5-0CA960E2C8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D0F5-2B74-4678-A3A4-6F5ABBA45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F101-8CEB-4D51-8324-22699EDEB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573D-5FC7-46BE-A782-61AA90D47B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399D-4B2E-4B82-ABD7-85C7047FC9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2F18-258D-4742-B22E-CF73709AC3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5C67-CB1A-495C-9774-B1DA57D9C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DCA-BFD4-4AFA-823C-4ADAE3B84D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FFE0-5ADF-4529-B03E-D6CC648711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7AFF-ABEE-40BA-ADD4-94E4A41B35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9FB4-622A-4530-83C5-B8D90C62F3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AD56-2C14-45F9-8EDC-27A8F4166A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AA5B-0E7D-4043-9EB7-15581FB86D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AFD2-8139-4548-BFC3-F5BC696BF9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C7D4-8F64-4262-A444-D7EAD6569C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A3C3-E8C4-4584-B629-B9269AE2CA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DD3BE-02A3-4185-878E-0EE3C581C6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8FF6-5D8D-4EE0-BB4C-7F9E3B0484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7644-DCE5-4C0E-AE17-7301BBD61C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48DE-4CB5-49B4-ACFC-1A3926B376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93A7-C818-4F85-A335-4FACB4E862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E14B-F55E-4717-B976-0377B2745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2125" y="260350"/>
            <a:ext cx="2051050" cy="58356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6003925" cy="58356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0679-6BA6-40BD-9646-D71B9B9196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576B-C1FD-412E-A9B2-C0C0F2C1A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8CEB-A247-406A-A8AA-08D1E75596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C4-C35D-45C2-B67C-E5B591BF93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2412-C2B2-4AFD-B2A1-3125165108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20FC-AC9B-4C87-99AE-EC5533328F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4989-33BE-4497-9E6F-3A5F846D4E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20DB-7127-4FB8-85EC-D3068CA515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CEE9A-007D-457E-8ED2-8C29CC577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D479-C8AA-4FF8-9FB4-24506EC520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06EE-6A03-487C-BA4B-9F4D80D2F8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3177-5E8B-4101-BD88-B70174DD74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56A-D867-4D79-896D-468316AEE7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B495-9584-4A94-AF61-9C33AC4E3B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871696-D3D8-4E6A-87B3-3969AA63C6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D18623-A360-4670-8ACF-A6568D4C70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EED5F2-74A1-4BEB-8F40-1804B9A340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1ED5B7-3825-4CA0-A9BC-E6D50BD2C0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E348C4-45BD-4C0D-BF3C-195A768735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603569-DA40-4AB0-BE13-5A4B961899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2DF6BD-8B48-4E16-90B4-169DDB5BC8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115A85-7BA2-4AFA-BF80-F726FE4CF4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D0D5D3-079B-4114-BA3C-885C70DEDE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E8CC7F-79B2-4870-BDA0-0ABDAA4184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9D8661-9B1C-4D96-A04C-6EB85CF3D6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3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ED1C92-6634-4633-89D5-BBA9D473E1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C30931-E361-40C4-B61E-18B25FE9FC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anet.se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ellanet.se/index.php" TargetMode="Externa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wocad-cmyk-text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7274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116013" y="2276872"/>
            <a:ext cx="698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sv-SE" sz="1600" dirty="0" smtClean="0"/>
          </a:p>
          <a:p>
            <a:pPr algn="ctr">
              <a:spcBef>
                <a:spcPct val="50000"/>
              </a:spcBef>
            </a:pPr>
            <a:endParaRPr lang="en-US" sz="1600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1600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Britt </a:t>
            </a:r>
            <a:r>
              <a:rPr lang="en-US" sz="1600" dirty="0" err="1" smtClean="0">
                <a:latin typeface="Arial" charset="0"/>
              </a:rPr>
              <a:t>Fredenman</a:t>
            </a:r>
            <a:endParaRPr lang="en-US" sz="16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Project </a:t>
            </a:r>
            <a:r>
              <a:rPr lang="en-US" sz="1200" dirty="0" smtClean="0">
                <a:latin typeface="Arial" charset="0"/>
              </a:rPr>
              <a:t>Manager at WOCAD/Women´s </a:t>
            </a:r>
            <a:r>
              <a:rPr lang="en-US" sz="1200" dirty="0" err="1" smtClean="0">
                <a:latin typeface="Arial" charset="0"/>
              </a:rPr>
              <a:t>Organisations</a:t>
            </a:r>
            <a:r>
              <a:rPr lang="en-US" sz="1200" dirty="0" smtClean="0">
                <a:latin typeface="Arial" charset="0"/>
              </a:rPr>
              <a:t> Committee on Alcohol and Drug Issues.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Arial" charset="0"/>
              </a:rPr>
              <a:t>Member of Management Committee at ICAA/ International Council on Alcohol and Addictions.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April 2017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Sankt Petersburg, Russian Federation</a:t>
            </a:r>
            <a:endParaRPr lang="en-US" sz="1600" dirty="0"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286000" y="2060849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”</a:t>
            </a:r>
            <a:r>
              <a:rPr lang="en-US" b="1" dirty="0" err="1" smtClean="0">
                <a:latin typeface="Arial" charset="0"/>
              </a:rPr>
              <a:t>BellaNet</a:t>
            </a:r>
            <a:r>
              <a:rPr lang="en-US" b="1" dirty="0" smtClean="0">
                <a:latin typeface="Arial" charset="0"/>
              </a:rPr>
              <a:t> International –from basement floor to 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EU:s Top Ten Story”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What</a:t>
            </a:r>
            <a:r>
              <a:rPr lang="sv-SE" sz="3200" dirty="0" smtClean="0"/>
              <a:t> </a:t>
            </a:r>
            <a:r>
              <a:rPr lang="sv-SE" sz="3200" dirty="0" err="1" smtClean="0"/>
              <a:t>did</a:t>
            </a:r>
            <a:r>
              <a:rPr lang="sv-SE" sz="3200" dirty="0" smtClean="0"/>
              <a:t> the </a:t>
            </a:r>
            <a:r>
              <a:rPr lang="sv-SE" sz="3200" dirty="0" err="1" smtClean="0"/>
              <a:t>girls</a:t>
            </a:r>
            <a:r>
              <a:rPr lang="sv-SE" sz="3200" dirty="0" smtClean="0"/>
              <a:t> </a:t>
            </a:r>
            <a:r>
              <a:rPr lang="sv-SE" sz="3200" dirty="0" err="1" smtClean="0"/>
              <a:t>think</a:t>
            </a:r>
            <a:r>
              <a:rPr lang="sv-SE" sz="3200" dirty="0" smtClean="0"/>
              <a:t>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243887" cy="47513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v-SE" smtClean="0"/>
          </a:p>
          <a:p>
            <a:pPr>
              <a:lnSpc>
                <a:spcPct val="90000"/>
              </a:lnSpc>
            </a:pPr>
            <a:r>
              <a:rPr lang="sv-SE" sz="1800" smtClean="0"/>
              <a:t>A sense of sharing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Greater tolerance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Understanding – empathy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Increased self-confidence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2800" smtClean="0"/>
          </a:p>
          <a:p>
            <a:pPr>
              <a:lnSpc>
                <a:spcPct val="90000"/>
              </a:lnSpc>
            </a:pPr>
            <a:endParaRPr lang="sv-SE" smtClean="0"/>
          </a:p>
          <a:p>
            <a:pPr>
              <a:lnSpc>
                <a:spcPct val="90000"/>
              </a:lnSpc>
              <a:buFontTx/>
              <a:buNone/>
            </a:pPr>
            <a:endParaRPr lang="sv-SE" sz="3600" smtClean="0"/>
          </a:p>
          <a:p>
            <a:pPr>
              <a:lnSpc>
                <a:spcPct val="90000"/>
              </a:lnSpc>
            </a:pPr>
            <a:endParaRPr lang="sv-SE" sz="36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3600" smtClean="0"/>
              <a:t>	</a:t>
            </a:r>
            <a:endParaRPr lang="sv-SE" sz="4000" smtClean="0"/>
          </a:p>
          <a:p>
            <a:pPr lvl="1">
              <a:lnSpc>
                <a:spcPct val="90000"/>
              </a:lnSpc>
              <a:buFontTx/>
              <a:buNone/>
            </a:pPr>
            <a:endParaRPr lang="sv-SE" sz="3600" smtClean="0"/>
          </a:p>
          <a:p>
            <a:pPr lvl="1">
              <a:lnSpc>
                <a:spcPct val="90000"/>
              </a:lnSpc>
            </a:pPr>
            <a:endParaRPr lang="sv-SE" sz="3200" smtClean="0"/>
          </a:p>
        </p:txBody>
      </p:sp>
      <p:pic>
        <p:nvPicPr>
          <p:cNvPr id="30724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What did the girl group leaders think?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243887" cy="47529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v-SE" sz="700" smtClean="0"/>
          </a:p>
          <a:p>
            <a:pPr>
              <a:lnSpc>
                <a:spcPct val="80000"/>
              </a:lnSpc>
            </a:pPr>
            <a:r>
              <a:rPr lang="sv-SE" sz="2000" smtClean="0"/>
              <a:t>The focus on girls is important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>
              <a:lnSpc>
                <a:spcPct val="80000"/>
              </a:lnSpc>
            </a:pPr>
            <a:r>
              <a:rPr lang="sv-SE" sz="2000" smtClean="0"/>
              <a:t>Their own need of :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2000" smtClean="0"/>
              <a:t>	 - support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2000" smtClean="0"/>
              <a:t>	 - supervision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2000" smtClean="0"/>
              <a:t>	 - sharing experiences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2000" smtClean="0"/>
              <a:t>	 - drug education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2000" smtClean="0"/>
              <a:t>	 - training and developing group leader skills 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>
              <a:lnSpc>
                <a:spcPct val="80000"/>
              </a:lnSpc>
            </a:pPr>
            <a:r>
              <a:rPr lang="sv-SE" sz="2000" smtClean="0"/>
              <a:t>WOCAD started a project –  a National Network For Girl Group Leaders – BellaNet on Internet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>
              <a:lnSpc>
                <a:spcPct val="80000"/>
              </a:lnSpc>
            </a:pPr>
            <a:r>
              <a:rPr lang="sv-SE" sz="2000" smtClean="0"/>
              <a:t>WOCAD employed a project leader in November 2005, Britt Fredenman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>
              <a:lnSpc>
                <a:spcPct val="80000"/>
              </a:lnSpc>
            </a:pPr>
            <a:endParaRPr lang="sv-SE" sz="2000" smtClean="0"/>
          </a:p>
          <a:p>
            <a:pPr>
              <a:lnSpc>
                <a:spcPct val="80000"/>
              </a:lnSpc>
            </a:pPr>
            <a:endParaRPr lang="sv-SE" sz="800" smtClean="0"/>
          </a:p>
          <a:p>
            <a:pPr>
              <a:lnSpc>
                <a:spcPct val="80000"/>
              </a:lnSpc>
            </a:pPr>
            <a:endParaRPr lang="sv-SE" sz="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800" smtClean="0"/>
              <a:t>	</a:t>
            </a:r>
            <a:endParaRPr lang="sv-SE" sz="900" smtClean="0"/>
          </a:p>
          <a:p>
            <a:pPr lvl="1">
              <a:lnSpc>
                <a:spcPct val="80000"/>
              </a:lnSpc>
              <a:buFontTx/>
              <a:buNone/>
            </a:pPr>
            <a:endParaRPr lang="sv-SE" sz="1300" smtClean="0"/>
          </a:p>
          <a:p>
            <a:pPr lvl="1">
              <a:lnSpc>
                <a:spcPct val="80000"/>
              </a:lnSpc>
            </a:pPr>
            <a:endParaRPr lang="sv-SE" sz="1100" smtClean="0"/>
          </a:p>
        </p:txBody>
      </p:sp>
      <p:pic>
        <p:nvPicPr>
          <p:cNvPr id="31748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sv-SE" dirty="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6799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120775" y="198438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sv-SE" sz="4400">
                <a:solidFill>
                  <a:srgbClr val="000000"/>
                </a:solidFill>
                <a:latin typeface="Arial" charset="0"/>
              </a:rPr>
            </a:br>
            <a:r>
              <a:rPr lang="sv-SE" sz="4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3200">
                <a:solidFill>
                  <a:srgbClr val="000000"/>
                </a:solidFill>
                <a:latin typeface="Arial" charset="0"/>
              </a:rPr>
              <a:t>Network for girl group leaders - BellaNet</a:t>
            </a:r>
            <a:r>
              <a:rPr lang="sv-SE" sz="440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sv-SE" sz="4400">
                <a:solidFill>
                  <a:srgbClr val="000000"/>
                </a:solidFill>
                <a:latin typeface="Arial" charset="0"/>
              </a:rPr>
            </a:br>
            <a:endParaRPr lang="sv-SE" sz="4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55650" y="1628775"/>
            <a:ext cx="41036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National Network for girl group leaders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Present project, since 2005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Rooted in all 21 counties in Sweden and since 2009 also international members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Purpose: to strengthen, stimulate and develope methods for working with drug preventive girl groups   </a:t>
            </a:r>
          </a:p>
          <a:p>
            <a:pPr marL="179388" indent="-179388">
              <a:spcBef>
                <a:spcPct val="20000"/>
              </a:spcBef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2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2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775" name="Picture 6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ellanet-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5184576" cy="8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25475" y="1628801"/>
            <a:ext cx="85185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2000" dirty="0" err="1" smtClean="0">
                <a:solidFill>
                  <a:srgbClr val="000000"/>
                </a:solidFill>
                <a:latin typeface="Arial" charset="0"/>
              </a:rPr>
              <a:t>BellaNet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</a:rPr>
              <a:t> International has </a:t>
            </a:r>
            <a:r>
              <a:rPr lang="sv-SE" sz="2000" dirty="0" err="1" smtClean="0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sv-SE" sz="2000" dirty="0" err="1" smtClean="0">
                <a:solidFill>
                  <a:srgbClr val="000000"/>
                </a:solidFill>
                <a:latin typeface="Arial" charset="0"/>
              </a:rPr>
              <a:t>girl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</a:rPr>
              <a:t> group </a:t>
            </a:r>
            <a:r>
              <a:rPr lang="sv-SE" sz="2000" dirty="0" err="1" smtClean="0">
                <a:solidFill>
                  <a:srgbClr val="000000"/>
                </a:solidFill>
                <a:latin typeface="Arial" charset="0"/>
              </a:rPr>
              <a:t>leaders</a:t>
            </a:r>
            <a:r>
              <a:rPr lang="sv-SE" sz="2000" dirty="0" smtClean="0">
                <a:solidFill>
                  <a:srgbClr val="000000"/>
                </a:solidFill>
                <a:latin typeface="Arial" charset="0"/>
              </a:rPr>
              <a:t> 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Romania</a:t>
            </a:r>
            <a:endParaRPr lang="sv-SE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Brazil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Iceland</a:t>
            </a:r>
            <a:endParaRPr lang="sv-SE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Ecuador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Finland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Belarus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Denmark</a:t>
            </a:r>
            <a:endParaRPr lang="sv-SE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USA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Norway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Netherlands</a:t>
            </a:r>
            <a:endParaRPr lang="sv-SE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Portugal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Latvia</a:t>
            </a:r>
            <a:endParaRPr lang="sv-SE" sz="1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800" dirty="0" err="1" smtClean="0">
                <a:solidFill>
                  <a:srgbClr val="000000"/>
                </a:solidFill>
                <a:latin typeface="Arial" charset="0"/>
              </a:rPr>
              <a:t>Lithuania</a:t>
            </a:r>
            <a:r>
              <a:rPr lang="sv-S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sv-SE" sz="1800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sv-SE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mtClean="0"/>
              <a:t>    </a:t>
            </a:r>
          </a:p>
        </p:txBody>
      </p:sp>
      <p:pic>
        <p:nvPicPr>
          <p:cNvPr id="33797" name="Picture 6" descr="bellanet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80279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wocad-cmy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WOCAD Commitment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v-SE" sz="1600" b="1" smtClean="0"/>
              <a:t>Opening up WOCAD’s national network for girl group leaders in Sweden (www.bellanet.se) to those in EU interested in gender specific drug prevention.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 sz="16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sz="1600" b="1" smtClean="0"/>
              <a:t>The international network will raise awareness of drug-related issues and aim at preventing the use of illegal drugs among teenage girls in all EU countries.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 sz="16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sz="1600" b="1" smtClean="0"/>
              <a:t>The Swedish network will support new international members and together develop and exchange methods.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 sz="16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sz="1600" b="1" smtClean="0"/>
              <a:t>www.bellanet.se will be open 24 hours a day from 26 June 2009.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 sz="1600" b="1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sz="1600" b="1" smtClean="0"/>
              <a:t>WOCAD will introduce two persons from each EU-country in methods of starting drug preventive girl groups with the ”Bella-method”: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1600" b="1" smtClean="0"/>
              <a:t>	</a:t>
            </a:r>
            <a:r>
              <a:rPr lang="sv-SE" sz="1600" smtClean="0"/>
              <a:t>Girls meet in groups to perform values clarification and forum plays around various life topics. After a period of regular meetings their self-esteem grows and also their awareness of their own power.</a:t>
            </a:r>
          </a:p>
        </p:txBody>
      </p:sp>
      <p:pic>
        <p:nvPicPr>
          <p:cNvPr id="36868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EAD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v-SE" sz="2800" b="1" smtClean="0"/>
              <a:t>EAD – European Action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2800" b="1" smtClean="0"/>
              <a:t>on Drugs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4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2000" smtClean="0"/>
              <a:t>WOCAD’s drug preventative work with girls and young women in focus, </a:t>
            </a:r>
            <a:r>
              <a:rPr lang="sv-SE" sz="2000" i="1" smtClean="0"/>
              <a:t>BellaNet, </a:t>
            </a:r>
            <a:r>
              <a:rPr lang="sv-SE" sz="2000" smtClean="0"/>
              <a:t>was recognized 2009 by the EU Commission as an  EAD-activity (European Action on Drugs).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sv-SE" sz="20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2000" smtClean="0"/>
              <a:t>The EAD objective is to enhance information and awareneness levels about the risks of drug use among youth.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sv-SE" sz="20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sv-SE" sz="2000" smtClean="0"/>
              <a:t>EAD embraces NGOs, local and national bodies, individuals, schools, universitites, companies etc.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sv-SE" sz="2000" smtClean="0"/>
          </a:p>
          <a:p>
            <a:pPr>
              <a:lnSpc>
                <a:spcPct val="80000"/>
              </a:lnSpc>
            </a:pPr>
            <a:r>
              <a:rPr lang="sv-SE" sz="2000" u="sng" smtClean="0"/>
              <a:t>www.action-drugs.eu</a:t>
            </a:r>
          </a:p>
          <a:p>
            <a:pPr>
              <a:lnSpc>
                <a:spcPct val="80000"/>
              </a:lnSpc>
            </a:pPr>
            <a:endParaRPr lang="sv-SE" sz="2000" smtClean="0"/>
          </a:p>
        </p:txBody>
      </p:sp>
      <p:pic>
        <p:nvPicPr>
          <p:cNvPr id="34819" name="Picture 4" descr="EAD-logo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384175"/>
            <a:ext cx="3097213" cy="2427288"/>
          </a:xfrm>
          <a:noFill/>
        </p:spPr>
      </p:pic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                </a:t>
            </a:r>
            <a:r>
              <a:rPr lang="sv-SE" altLang="sv-SE" sz="3200" dirty="0" err="1" smtClean="0"/>
              <a:t>Iceland</a:t>
            </a:r>
            <a:r>
              <a:rPr lang="sv-SE" altLang="sv-SE" sz="3200" dirty="0" smtClean="0"/>
              <a:t> 2009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7338"/>
            <a:ext cx="6239965" cy="4679974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6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</a:t>
            </a:r>
            <a:r>
              <a:rPr lang="sv-SE" altLang="sv-SE" sz="3200" dirty="0"/>
              <a:t> </a:t>
            </a:r>
            <a:r>
              <a:rPr lang="sv-SE" altLang="sv-SE" sz="3200" dirty="0" smtClean="0"/>
              <a:t>            </a:t>
            </a:r>
            <a:r>
              <a:rPr lang="sv-SE" altLang="sv-SE" sz="3200" dirty="0" err="1" smtClean="0"/>
              <a:t>Romania</a:t>
            </a:r>
            <a:r>
              <a:rPr lang="sv-SE" altLang="sv-SE" sz="3200" dirty="0" smtClean="0"/>
              <a:t> 2010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" y="2029968"/>
            <a:ext cx="7171944" cy="2798064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3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              Sweden 2011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84" y="1732132"/>
            <a:ext cx="5966432" cy="4474824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              </a:t>
            </a:r>
            <a:r>
              <a:rPr lang="sv-SE" altLang="sv-SE" sz="3200" dirty="0" err="1" smtClean="0"/>
              <a:t>Iceland</a:t>
            </a:r>
            <a:r>
              <a:rPr lang="sv-SE" altLang="sv-SE" sz="3200" dirty="0" smtClean="0"/>
              <a:t> 2012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8990"/>
            <a:ext cx="5868144" cy="4401108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7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dirty="0" err="1" smtClean="0"/>
              <a:t>thought</a:t>
            </a:r>
            <a:r>
              <a:rPr lang="sv-SE" sz="2800" dirty="0" smtClean="0"/>
              <a:t> in the </a:t>
            </a:r>
            <a:r>
              <a:rPr lang="sv-SE" sz="2800" dirty="0" err="1" smtClean="0"/>
              <a:t>beginning</a:t>
            </a:r>
            <a:r>
              <a:rPr lang="sv-SE" sz="2800" dirty="0" smtClean="0"/>
              <a:t> of 1990´s that: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r>
              <a:rPr lang="sv-SE" sz="2800" dirty="0" err="1" smtClean="0"/>
              <a:t>girls</a:t>
            </a:r>
            <a:r>
              <a:rPr lang="sv-SE" sz="2800" dirty="0" smtClean="0"/>
              <a:t> </a:t>
            </a:r>
            <a:r>
              <a:rPr lang="sv-SE" sz="2800" dirty="0" err="1" smtClean="0"/>
              <a:t>should</a:t>
            </a:r>
            <a:r>
              <a:rPr lang="sv-SE" sz="2800" dirty="0" smtClean="0"/>
              <a:t> </a:t>
            </a:r>
            <a:r>
              <a:rPr lang="sv-SE" sz="2800" dirty="0" err="1" smtClean="0"/>
              <a:t>meet</a:t>
            </a:r>
            <a:r>
              <a:rPr lang="sv-SE" sz="2800" dirty="0" smtClean="0"/>
              <a:t> to </a:t>
            </a:r>
            <a:r>
              <a:rPr lang="sv-SE" sz="2800" dirty="0" err="1" smtClean="0"/>
              <a:t>discuss</a:t>
            </a:r>
            <a:r>
              <a:rPr lang="sv-SE" sz="2800" dirty="0" smtClean="0"/>
              <a:t> </a:t>
            </a:r>
            <a:r>
              <a:rPr lang="sv-SE" sz="2800" dirty="0" err="1" smtClean="0"/>
              <a:t>issues</a:t>
            </a:r>
            <a:r>
              <a:rPr lang="sv-SE" sz="2800" dirty="0" smtClean="0"/>
              <a:t> </a:t>
            </a:r>
            <a:r>
              <a:rPr lang="sv-SE" sz="2800" dirty="0" err="1" smtClean="0"/>
              <a:t>relating</a:t>
            </a:r>
            <a:r>
              <a:rPr lang="sv-SE" sz="2800" dirty="0" smtClean="0"/>
              <a:t> to </a:t>
            </a:r>
            <a:r>
              <a:rPr lang="sv-SE" sz="2800" dirty="0" err="1" smtClean="0"/>
              <a:t>lifestyle</a:t>
            </a:r>
            <a:r>
              <a:rPr lang="sv-SE" sz="2800" dirty="0" smtClean="0"/>
              <a:t>, </a:t>
            </a:r>
            <a:r>
              <a:rPr lang="sv-SE" sz="2800" dirty="0" err="1" smtClean="0"/>
              <a:t>identity</a:t>
            </a:r>
            <a:r>
              <a:rPr lang="sv-SE" sz="2800" dirty="0" smtClean="0"/>
              <a:t>, </a:t>
            </a:r>
            <a:r>
              <a:rPr lang="sv-SE" sz="2800" dirty="0" err="1" smtClean="0"/>
              <a:t>courage</a:t>
            </a:r>
            <a:r>
              <a:rPr lang="sv-SE" sz="2800" dirty="0" smtClean="0"/>
              <a:t> and </a:t>
            </a:r>
            <a:r>
              <a:rPr lang="sv-SE" sz="2800" dirty="0" err="1" smtClean="0"/>
              <a:t>self-esteem</a:t>
            </a:r>
            <a:r>
              <a:rPr lang="sv-SE" sz="2800" dirty="0" smtClean="0"/>
              <a:t>.</a:t>
            </a:r>
          </a:p>
          <a:p>
            <a:r>
              <a:rPr lang="sv-SE" sz="2800" dirty="0" err="1" smtClean="0"/>
              <a:t>girls</a:t>
            </a:r>
            <a:r>
              <a:rPr lang="sv-SE" sz="2800" dirty="0" smtClean="0"/>
              <a:t> </a:t>
            </a:r>
            <a:r>
              <a:rPr lang="sv-SE" sz="2800" dirty="0" err="1" smtClean="0"/>
              <a:t>should</a:t>
            </a:r>
            <a:r>
              <a:rPr lang="sv-SE" sz="2800" dirty="0" smtClean="0"/>
              <a:t> be given the </a:t>
            </a:r>
            <a:r>
              <a:rPr lang="sv-SE" sz="2800" dirty="0" err="1" smtClean="0"/>
              <a:t>opportunity</a:t>
            </a:r>
            <a:r>
              <a:rPr lang="sv-SE" sz="2800" dirty="0" smtClean="0"/>
              <a:t> to </a:t>
            </a:r>
            <a:r>
              <a:rPr lang="sv-SE" sz="2800" dirty="0" err="1" smtClean="0"/>
              <a:t>realize</a:t>
            </a:r>
            <a:r>
              <a:rPr lang="sv-SE" sz="2800" dirty="0" smtClean="0"/>
              <a:t> </a:t>
            </a:r>
            <a:r>
              <a:rPr lang="sv-SE" sz="2800" dirty="0" err="1" smtClean="0"/>
              <a:t>their</a:t>
            </a:r>
            <a:r>
              <a:rPr lang="sv-SE" sz="2800" dirty="0" smtClean="0"/>
              <a:t> </a:t>
            </a:r>
            <a:r>
              <a:rPr lang="sv-SE" sz="2800" dirty="0" err="1" smtClean="0"/>
              <a:t>potential,develop</a:t>
            </a:r>
            <a:r>
              <a:rPr lang="sv-SE" sz="2800" dirty="0" smtClean="0"/>
              <a:t> </a:t>
            </a:r>
            <a:r>
              <a:rPr lang="sv-SE" sz="2800" dirty="0" err="1" smtClean="0"/>
              <a:t>their</a:t>
            </a:r>
            <a:r>
              <a:rPr lang="sv-SE" sz="2800" dirty="0" smtClean="0"/>
              <a:t> </a:t>
            </a:r>
            <a:r>
              <a:rPr lang="sv-SE" sz="2800" dirty="0" err="1" smtClean="0"/>
              <a:t>decision-making</a:t>
            </a:r>
            <a:r>
              <a:rPr lang="sv-SE" sz="2800" dirty="0" smtClean="0"/>
              <a:t> </a:t>
            </a:r>
            <a:r>
              <a:rPr lang="sv-SE" sz="2800" dirty="0" err="1" smtClean="0"/>
              <a:t>capacity</a:t>
            </a:r>
            <a:r>
              <a:rPr lang="sv-SE" sz="2800" dirty="0" smtClean="0"/>
              <a:t> and </a:t>
            </a:r>
            <a:r>
              <a:rPr lang="sv-SE" sz="2800" dirty="0" err="1" smtClean="0"/>
              <a:t>train</a:t>
            </a:r>
            <a:r>
              <a:rPr lang="sv-SE" sz="2800" dirty="0" smtClean="0"/>
              <a:t> preventive action.</a:t>
            </a:r>
          </a:p>
          <a:p>
            <a:r>
              <a:rPr lang="sv-SE" sz="2800" dirty="0" err="1" smtClean="0"/>
              <a:t>girls</a:t>
            </a:r>
            <a:r>
              <a:rPr lang="sv-SE" sz="2800" dirty="0" smtClean="0"/>
              <a:t> </a:t>
            </a:r>
            <a:r>
              <a:rPr lang="sv-SE" sz="2800" dirty="0" err="1" smtClean="0"/>
              <a:t>may</a:t>
            </a:r>
            <a:r>
              <a:rPr lang="sv-SE" sz="2800" dirty="0" smtClean="0"/>
              <a:t> </a:t>
            </a:r>
            <a:r>
              <a:rPr lang="sv-SE" sz="2800" dirty="0" err="1" smtClean="0"/>
              <a:t>need</a:t>
            </a:r>
            <a:r>
              <a:rPr lang="sv-SE" sz="2800" dirty="0" smtClean="0"/>
              <a:t> </a:t>
            </a:r>
            <a:r>
              <a:rPr lang="sv-SE" sz="2800" dirty="0" err="1" smtClean="0"/>
              <a:t>help</a:t>
            </a:r>
            <a:r>
              <a:rPr lang="sv-SE" sz="2800" dirty="0" smtClean="0"/>
              <a:t> to </a:t>
            </a:r>
            <a:r>
              <a:rPr lang="sv-SE" sz="2800" dirty="0" err="1" smtClean="0"/>
              <a:t>strenghten</a:t>
            </a:r>
            <a:r>
              <a:rPr lang="sv-SE" sz="2800" dirty="0" smtClean="0"/>
              <a:t> </a:t>
            </a:r>
            <a:r>
              <a:rPr lang="sv-SE" sz="2800" dirty="0" err="1" smtClean="0"/>
              <a:t>their</a:t>
            </a:r>
            <a:r>
              <a:rPr lang="sv-SE" sz="2800" dirty="0" smtClean="0"/>
              <a:t> </a:t>
            </a:r>
            <a:r>
              <a:rPr lang="sv-SE" sz="2800" dirty="0" err="1" smtClean="0"/>
              <a:t>identity</a:t>
            </a:r>
            <a:r>
              <a:rPr lang="sv-SE" sz="2800" dirty="0" smtClean="0"/>
              <a:t> and </a:t>
            </a:r>
            <a:r>
              <a:rPr lang="sv-SE" sz="2800" dirty="0" err="1" smtClean="0"/>
              <a:t>take</a:t>
            </a:r>
            <a:r>
              <a:rPr lang="sv-SE" sz="2800" dirty="0" smtClean="0"/>
              <a:t> </a:t>
            </a:r>
            <a:r>
              <a:rPr lang="sv-SE" sz="2800" dirty="0" err="1" smtClean="0"/>
              <a:t>pride</a:t>
            </a:r>
            <a:r>
              <a:rPr lang="sv-SE" sz="2800" dirty="0" smtClean="0"/>
              <a:t> in </a:t>
            </a:r>
            <a:r>
              <a:rPr lang="sv-SE" sz="2800" dirty="0" err="1" smtClean="0"/>
              <a:t>themselves</a:t>
            </a:r>
            <a:r>
              <a:rPr lang="sv-SE" sz="2800" dirty="0" smtClean="0"/>
              <a:t> as </a:t>
            </a:r>
            <a:r>
              <a:rPr lang="sv-SE" sz="2800" dirty="0" err="1" smtClean="0"/>
              <a:t>girls</a:t>
            </a:r>
            <a:r>
              <a:rPr lang="sv-SE" sz="2800" dirty="0" smtClean="0"/>
              <a:t>.</a:t>
            </a:r>
          </a:p>
          <a:p>
            <a:r>
              <a:rPr lang="sv-SE" sz="2800" dirty="0" smtClean="0"/>
              <a:t>Girls </a:t>
            </a:r>
            <a:r>
              <a:rPr lang="sv-SE" sz="2800" dirty="0" err="1" smtClean="0"/>
              <a:t>need</a:t>
            </a:r>
            <a:r>
              <a:rPr lang="sv-SE" sz="2800" dirty="0" smtClean="0"/>
              <a:t> </a:t>
            </a:r>
            <a:r>
              <a:rPr lang="sv-SE" sz="2800" dirty="0" err="1" smtClean="0"/>
              <a:t>training</a:t>
            </a:r>
            <a:r>
              <a:rPr lang="sv-SE" sz="2800" dirty="0" smtClean="0"/>
              <a:t> to </a:t>
            </a:r>
            <a:r>
              <a:rPr lang="sv-SE" sz="2800" dirty="0" err="1" smtClean="0"/>
              <a:t>identify</a:t>
            </a:r>
            <a:r>
              <a:rPr lang="sv-SE" sz="2800" dirty="0" smtClean="0"/>
              <a:t> and </a:t>
            </a:r>
            <a:r>
              <a:rPr lang="sv-SE" sz="2800" dirty="0" err="1" smtClean="0"/>
              <a:t>reject</a:t>
            </a:r>
            <a:r>
              <a:rPr lang="sv-SE" sz="2800" dirty="0" smtClean="0"/>
              <a:t> </a:t>
            </a:r>
            <a:r>
              <a:rPr lang="sv-SE" sz="2800" dirty="0" err="1" smtClean="0"/>
              <a:t>violations</a:t>
            </a:r>
            <a:r>
              <a:rPr lang="sv-SE" sz="2800" dirty="0" smtClean="0"/>
              <a:t> of </a:t>
            </a:r>
            <a:r>
              <a:rPr lang="sv-SE" sz="2800" dirty="0" err="1" smtClean="0"/>
              <a:t>their</a:t>
            </a:r>
            <a:r>
              <a:rPr lang="sv-SE" sz="2800" dirty="0" smtClean="0"/>
              <a:t> rights.</a:t>
            </a:r>
          </a:p>
          <a:p>
            <a:r>
              <a:rPr lang="sv-SE" sz="2800" dirty="0" smtClean="0"/>
              <a:t>It is </a:t>
            </a:r>
            <a:r>
              <a:rPr lang="sv-SE" sz="2800" dirty="0" err="1" smtClean="0"/>
              <a:t>stimulating</a:t>
            </a:r>
            <a:r>
              <a:rPr lang="sv-SE" sz="2800" dirty="0" smtClean="0"/>
              <a:t> to work with </a:t>
            </a:r>
            <a:r>
              <a:rPr lang="sv-SE" sz="2800" dirty="0" err="1" smtClean="0"/>
              <a:t>girl</a:t>
            </a:r>
            <a:r>
              <a:rPr lang="sv-SE" sz="2800" dirty="0" smtClean="0"/>
              <a:t> </a:t>
            </a:r>
            <a:r>
              <a:rPr lang="sv-SE" sz="2800" dirty="0" err="1" smtClean="0"/>
              <a:t>groups</a:t>
            </a:r>
            <a:r>
              <a:rPr lang="sv-SE" sz="2800" dirty="0" smtClean="0"/>
              <a:t>.</a:t>
            </a:r>
          </a:p>
          <a:p>
            <a:endParaRPr lang="sv-SE" sz="2800" dirty="0"/>
          </a:p>
        </p:txBody>
      </p:sp>
      <p:pic>
        <p:nvPicPr>
          <p:cNvPr id="4" name="Picture 5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            Sweden 2013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59507"/>
            <a:ext cx="5257800" cy="4940300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4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pPr algn="ctr"/>
            <a:r>
              <a:rPr lang="sv-SE" altLang="sv-SE" sz="3200" dirty="0" smtClean="0"/>
              <a:t>Finland 2013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4952"/>
            <a:ext cx="3822291" cy="26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7" y="1533821"/>
            <a:ext cx="7699171" cy="2337048"/>
          </a:xfrm>
          <a:prstGeom prst="rect">
            <a:avLst/>
          </a:prstGeom>
        </p:spPr>
      </p:pic>
      <p:pic>
        <p:nvPicPr>
          <p:cNvPr id="7" name="Picture 7" descr="wocad-cmy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7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smtClean="0"/>
              <a:t>Belarus 2014</a:t>
            </a:r>
            <a:endParaRPr lang="sv-SE" sz="3600" dirty="0"/>
          </a:p>
        </p:txBody>
      </p:sp>
      <p:pic>
        <p:nvPicPr>
          <p:cNvPr id="283650" name="Picture 2" descr="C:\Users\Britt\Desktop\BELLANET Bilder för hemsida och facebook\Minsk_gruppbild_dag_två_ju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84784"/>
            <a:ext cx="8128000" cy="4077816"/>
          </a:xfrm>
          <a:prstGeom prst="rect">
            <a:avLst/>
          </a:prstGeom>
          <a:noFill/>
        </p:spPr>
      </p:pic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alt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sv-SE" altLang="sv-SE" sz="3200" dirty="0" smtClean="0"/>
              <a:t>                      Senegal 2014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sv-SE" altLang="sv-SE" sz="1800" dirty="0" smtClean="0"/>
          </a:p>
          <a:p>
            <a:pPr>
              <a:lnSpc>
                <a:spcPct val="80000"/>
              </a:lnSpc>
            </a:pPr>
            <a:endParaRPr lang="sv-SE" altLang="sv-SE" sz="1600" b="1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60639"/>
            <a:ext cx="6728296" cy="4751859"/>
          </a:xfrm>
          <a:prstGeom prst="rect">
            <a:avLst/>
          </a:prstGeom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4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            </a:t>
            </a:r>
            <a:r>
              <a:rPr lang="sv-SE" sz="3200" dirty="0" err="1" smtClean="0"/>
              <a:t>Latvia</a:t>
            </a:r>
            <a:r>
              <a:rPr lang="sv-SE" sz="3200" dirty="0" smtClean="0"/>
              <a:t> and </a:t>
            </a:r>
            <a:r>
              <a:rPr lang="sv-SE" sz="3200" dirty="0" err="1" smtClean="0"/>
              <a:t>Lithuania</a:t>
            </a:r>
            <a:r>
              <a:rPr lang="sv-SE" sz="3200" dirty="0" smtClean="0"/>
              <a:t> 2015</a:t>
            </a:r>
            <a:endParaRPr lang="sv-SE" sz="3200" dirty="0"/>
          </a:p>
        </p:txBody>
      </p:sp>
      <p:pic>
        <p:nvPicPr>
          <p:cNvPr id="1026" name="Picture 2" descr="C:\Users\Britt\Desktop\pic riga 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72400" cy="3024336"/>
          </a:xfrm>
          <a:prstGeom prst="rect">
            <a:avLst/>
          </a:prstGeom>
          <a:noFill/>
        </p:spPr>
      </p:pic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             Sweden 2015</a:t>
            </a:r>
            <a:endParaRPr lang="sv-SE" sz="3200" dirty="0"/>
          </a:p>
        </p:txBody>
      </p:sp>
      <p:pic>
        <p:nvPicPr>
          <p:cNvPr id="1026" name="Picture 2" descr="C:\Users\Britt\Desktop\bild l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400600" cy="2736304"/>
          </a:xfrm>
          <a:prstGeom prst="rect">
            <a:avLst/>
          </a:prstGeom>
          <a:noFill/>
        </p:spPr>
      </p:pic>
      <p:pic>
        <p:nvPicPr>
          <p:cNvPr id="5" name="Picture 4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                Sweden 2016</a:t>
            </a:r>
            <a:endParaRPr lang="sv-SE" sz="3200" dirty="0"/>
          </a:p>
        </p:txBody>
      </p:sp>
      <p:pic>
        <p:nvPicPr>
          <p:cNvPr id="5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Britt\Desktop\BELLANET Bilder för hemsida och facebook\15 dec 2015 ryttaralliansen dag 3 av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985" y="1916832"/>
            <a:ext cx="585602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               </a:t>
            </a:r>
            <a:r>
              <a:rPr lang="sv-SE" sz="3200" dirty="0" err="1" smtClean="0"/>
              <a:t>Lithuania</a:t>
            </a:r>
            <a:r>
              <a:rPr lang="sv-SE" sz="3200" dirty="0" smtClean="0"/>
              <a:t> 2016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C:\Users\Britt\Desktop\vilnius 2016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200800" cy="3096344"/>
          </a:xfrm>
          <a:prstGeom prst="rect">
            <a:avLst/>
          </a:prstGeom>
          <a:noFill/>
        </p:spPr>
      </p:pic>
      <p:pic>
        <p:nvPicPr>
          <p:cNvPr id="5" name="Picture 4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Network </a:t>
            </a:r>
            <a:r>
              <a:rPr lang="sv-SE" sz="2800" dirty="0" err="1" smtClean="0"/>
              <a:t>meeting</a:t>
            </a:r>
            <a:r>
              <a:rPr lang="sv-SE" sz="2800" dirty="0" smtClean="0"/>
              <a:t> in Sweden 2016, with </a:t>
            </a:r>
            <a:r>
              <a:rPr lang="sv-SE" sz="2800" dirty="0" err="1" smtClean="0"/>
              <a:t>BellaNet</a:t>
            </a:r>
            <a:r>
              <a:rPr lang="sv-SE" sz="2800" dirty="0" smtClean="0"/>
              <a:t> </a:t>
            </a:r>
            <a:r>
              <a:rPr lang="sv-SE" sz="2800" dirty="0" err="1" smtClean="0"/>
              <a:t>members</a:t>
            </a:r>
            <a:r>
              <a:rPr lang="sv-SE" sz="2800" dirty="0" smtClean="0"/>
              <a:t> from Finland and Belarus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ritt\Desktop\BellaNet_members_from_Finland_and_Belarus_2016 -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848872" cy="334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err="1" smtClean="0"/>
              <a:t>WOCAD’s</a:t>
            </a:r>
            <a:r>
              <a:rPr lang="sv-SE" sz="4000" dirty="0" smtClean="0"/>
              <a:t> material </a:t>
            </a:r>
            <a:r>
              <a:rPr lang="sv-SE" sz="4000" dirty="0" err="1" smtClean="0"/>
              <a:t>translations</a:t>
            </a:r>
            <a:r>
              <a:rPr lang="sv-SE" sz="4000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z="2400" dirty="0" err="1" smtClean="0"/>
              <a:t>WOCAD’s</a:t>
            </a:r>
            <a:r>
              <a:rPr lang="sv-SE" sz="2400" dirty="0" smtClean="0"/>
              <a:t> </a:t>
            </a:r>
            <a:r>
              <a:rPr lang="sv-SE" sz="2400" dirty="0" err="1" smtClean="0"/>
              <a:t>method</a:t>
            </a:r>
            <a:r>
              <a:rPr lang="sv-SE" sz="2400" dirty="0" smtClean="0"/>
              <a:t> material </a:t>
            </a:r>
          </a:p>
          <a:p>
            <a:pPr>
              <a:buFontTx/>
              <a:buNone/>
            </a:pPr>
            <a:r>
              <a:rPr lang="sv-SE" sz="2400" dirty="0" smtClean="0"/>
              <a:t>”Bella </a:t>
            </a:r>
            <a:r>
              <a:rPr lang="sv-SE" sz="2400" dirty="0" err="1" smtClean="0"/>
              <a:t>Rubble</a:t>
            </a:r>
            <a:r>
              <a:rPr lang="sv-SE" sz="2400" dirty="0" smtClean="0"/>
              <a:t> and Roses 2”</a:t>
            </a:r>
          </a:p>
          <a:p>
            <a:pPr>
              <a:buFontTx/>
              <a:buNone/>
            </a:pPr>
            <a:r>
              <a:rPr lang="sv-SE" sz="2400" dirty="0" smtClean="0"/>
              <a:t>(KSAN/K.Byréus,2001,2006)</a:t>
            </a:r>
          </a:p>
          <a:p>
            <a:pPr>
              <a:buFontTx/>
              <a:buNone/>
            </a:pPr>
            <a:r>
              <a:rPr lang="sv-SE" sz="2400" dirty="0" smtClean="0"/>
              <a:t>has </a:t>
            </a:r>
            <a:r>
              <a:rPr lang="sv-SE" sz="2400" dirty="0" err="1" smtClean="0"/>
              <a:t>been</a:t>
            </a:r>
            <a:r>
              <a:rPr lang="sv-SE" sz="2400" dirty="0" smtClean="0"/>
              <a:t> </a:t>
            </a:r>
            <a:r>
              <a:rPr lang="sv-SE" sz="2400" dirty="0" err="1" smtClean="0"/>
              <a:t>translated</a:t>
            </a:r>
            <a:r>
              <a:rPr lang="sv-SE" sz="2400" dirty="0" smtClean="0"/>
              <a:t> </a:t>
            </a:r>
            <a:r>
              <a:rPr lang="sv-SE" sz="2400" dirty="0" err="1" smtClean="0"/>
              <a:t>into</a:t>
            </a:r>
            <a:r>
              <a:rPr lang="sv-SE" sz="2400" dirty="0" smtClean="0"/>
              <a:t> </a:t>
            </a:r>
          </a:p>
          <a:p>
            <a:pPr>
              <a:buFontTx/>
              <a:buNone/>
            </a:pPr>
            <a:r>
              <a:rPr lang="sv-SE" sz="2400" dirty="0" smtClean="0"/>
              <a:t>English, </a:t>
            </a:r>
            <a:r>
              <a:rPr lang="sv-SE" sz="2400" dirty="0" err="1" smtClean="0"/>
              <a:t>Romanian</a:t>
            </a:r>
            <a:r>
              <a:rPr lang="sv-SE" sz="2400" dirty="0" smtClean="0"/>
              <a:t>, </a:t>
            </a:r>
            <a:r>
              <a:rPr lang="sv-SE" sz="2400" dirty="0" err="1" smtClean="0"/>
              <a:t>Russian</a:t>
            </a:r>
            <a:r>
              <a:rPr lang="sv-SE" sz="2400" dirty="0" smtClean="0"/>
              <a:t> and </a:t>
            </a:r>
          </a:p>
          <a:p>
            <a:pPr>
              <a:buFontTx/>
              <a:buNone/>
            </a:pPr>
            <a:r>
              <a:rPr lang="sv-SE" sz="2400" dirty="0" smtClean="0"/>
              <a:t>Finnish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0"/>
            <a:ext cx="184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GB" sz="1200">
                <a:solidFill>
                  <a:srgbClr val="000000"/>
                </a:solidFill>
                <a:cs typeface="Times New Roman" pitchFamily="18" charset="0"/>
              </a:rPr>
            </a:br>
            <a:endParaRPr lang="sv-SE" sz="1100">
              <a:solidFill>
                <a:srgbClr val="000000"/>
              </a:solidFill>
            </a:endParaRPr>
          </a:p>
          <a:p>
            <a:endParaRPr lang="sv-SE">
              <a:solidFill>
                <a:srgbClr val="000000"/>
              </a:solidFill>
            </a:endParaRPr>
          </a:p>
        </p:txBody>
      </p:sp>
      <p:pic>
        <p:nvPicPr>
          <p:cNvPr id="1026" name="Picture 2" descr="C:\Users\Britt\Desktop\Bella engelska 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28392" cy="4896544"/>
          </a:xfrm>
          <a:prstGeom prst="rect">
            <a:avLst/>
          </a:prstGeom>
          <a:noFill/>
        </p:spPr>
      </p:pic>
      <p:pic>
        <p:nvPicPr>
          <p:cNvPr id="7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History of </a:t>
            </a:r>
            <a:r>
              <a:rPr lang="sv-SE" dirty="0" err="1" smtClean="0"/>
              <a:t>Rubble</a:t>
            </a:r>
            <a:r>
              <a:rPr lang="sv-SE" dirty="0" smtClean="0"/>
              <a:t> and Roses</a:t>
            </a:r>
          </a:p>
        </p:txBody>
      </p:sp>
      <p:sp>
        <p:nvSpPr>
          <p:cNvPr id="13315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WOCAD has </a:t>
            </a:r>
            <a:r>
              <a:rPr lang="sv-SE" dirty="0" err="1" smtClean="0"/>
              <a:t>educated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7000 </a:t>
            </a:r>
            <a:r>
              <a:rPr lang="sv-SE" dirty="0" err="1" smtClean="0"/>
              <a:t>girl</a:t>
            </a:r>
            <a:r>
              <a:rPr lang="sv-SE" dirty="0" smtClean="0"/>
              <a:t> group </a:t>
            </a:r>
            <a:r>
              <a:rPr lang="sv-SE" dirty="0" err="1" smtClean="0"/>
              <a:t>leaders</a:t>
            </a:r>
            <a:r>
              <a:rPr lang="sv-SE" dirty="0" smtClean="0"/>
              <a:t> in Sweden </a:t>
            </a:r>
            <a:r>
              <a:rPr lang="sv-SE" dirty="0" err="1" smtClean="0"/>
              <a:t>since</a:t>
            </a:r>
            <a:r>
              <a:rPr lang="sv-SE" dirty="0" smtClean="0"/>
              <a:t> 1994, in all of </a:t>
            </a:r>
            <a:r>
              <a:rPr lang="sv-SE" dirty="0" err="1" smtClean="0"/>
              <a:t>Swedens</a:t>
            </a:r>
            <a:r>
              <a:rPr lang="sv-SE" dirty="0" smtClean="0"/>
              <a:t> 21 </a:t>
            </a:r>
            <a:r>
              <a:rPr lang="sv-SE" dirty="0" err="1" smtClean="0"/>
              <a:t>counties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WOCAD has </a:t>
            </a:r>
            <a:r>
              <a:rPr lang="sv-SE" dirty="0" err="1" smtClean="0"/>
              <a:t>educated</a:t>
            </a:r>
            <a:r>
              <a:rPr lang="sv-SE" dirty="0" smtClean="0"/>
              <a:t> in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, </a:t>
            </a:r>
            <a:r>
              <a:rPr lang="sv-SE" dirty="0" err="1" smtClean="0"/>
              <a:t>Iceland</a:t>
            </a:r>
            <a:r>
              <a:rPr lang="sv-SE" dirty="0" smtClean="0"/>
              <a:t>, </a:t>
            </a:r>
            <a:r>
              <a:rPr lang="sv-SE" dirty="0" err="1" smtClean="0"/>
              <a:t>Romania</a:t>
            </a:r>
            <a:r>
              <a:rPr lang="sv-SE" dirty="0" smtClean="0"/>
              <a:t>, Belarus, Finland…</a:t>
            </a:r>
          </a:p>
          <a:p>
            <a:endParaRPr lang="sv-SE" dirty="0" smtClean="0"/>
          </a:p>
        </p:txBody>
      </p:sp>
      <p:pic>
        <p:nvPicPr>
          <p:cNvPr id="13316" name="Picture 5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Examples of </a:t>
            </a:r>
            <a:r>
              <a:rPr lang="en-GB" sz="3200" b="1" smtClean="0"/>
              <a:t>newly generated projects</a:t>
            </a:r>
            <a:r>
              <a:rPr lang="en-GB" sz="3200" smtClean="0"/>
              <a:t> where WOCAD’s method is used:</a:t>
            </a:r>
            <a:endParaRPr lang="sv-SE" sz="32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50403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A)</a:t>
            </a:r>
            <a:r>
              <a:rPr lang="en-GB" sz="1400" dirty="0" smtClean="0"/>
              <a:t> Project </a:t>
            </a:r>
            <a:r>
              <a:rPr lang="en-GB" sz="1400" b="1" dirty="0" smtClean="0"/>
              <a:t>Equal Opportunities for an Inclusive Community</a:t>
            </a:r>
            <a:r>
              <a:rPr lang="en-GB" sz="1400" dirty="0" smtClean="0"/>
              <a:t> targeting 500 Roma women from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rural communities. Bella-method is being used as a stepping stone for promoting non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discriminatory factors and alcohol preventive behaviour in 3 girl groups among 39 young Roma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women aged between 16 and 30. </a:t>
            </a:r>
          </a:p>
          <a:p>
            <a:pPr marL="609600" indent="-609600">
              <a:lnSpc>
                <a:spcPct val="80000"/>
              </a:lnSpc>
            </a:pPr>
            <a:endParaRPr lang="en-GB" sz="1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B)</a:t>
            </a:r>
            <a:r>
              <a:rPr lang="en-GB" sz="1400" dirty="0" smtClean="0"/>
              <a:t> Project </a:t>
            </a:r>
            <a:r>
              <a:rPr lang="en-GB" sz="1400" b="1" dirty="0" smtClean="0"/>
              <a:t>Addiction between Necessity and Spirit</a:t>
            </a:r>
            <a:r>
              <a:rPr lang="en-GB" sz="1400" dirty="0" smtClean="0"/>
              <a:t>, focusing on teenage girls’ risk behaviour,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aged between 16 and 18, who have been abandoned by parents or are orphans.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C)</a:t>
            </a:r>
            <a:r>
              <a:rPr lang="en-GB" sz="1400" dirty="0" smtClean="0"/>
              <a:t> Joint project of Romanian and Moldavian girls “</a:t>
            </a:r>
            <a:r>
              <a:rPr lang="en-GB" sz="1400" b="1" dirty="0" smtClean="0"/>
              <a:t>Younger club</a:t>
            </a:r>
            <a:r>
              <a:rPr lang="en-GB" sz="1400" dirty="0" smtClean="0"/>
              <a:t>”, aimed at developing self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esteem skills and preventive behaviour among young women between 18 and 24. The target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group consists of slightly mentally disabled girls and those infected with AIDS and HIV. There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are 25 girls involved in the project so far.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D)</a:t>
            </a:r>
            <a:r>
              <a:rPr lang="en-GB" sz="1400" dirty="0" smtClean="0"/>
              <a:t> Association of </a:t>
            </a:r>
            <a:r>
              <a:rPr lang="en-GB" sz="1400" i="1" dirty="0" err="1" smtClean="0"/>
              <a:t>Suceava</a:t>
            </a:r>
            <a:r>
              <a:rPr lang="en-GB" sz="1400" i="1" dirty="0" smtClean="0"/>
              <a:t> teachers</a:t>
            </a:r>
            <a:r>
              <a:rPr lang="en-GB" sz="1400" dirty="0" smtClean="0"/>
              <a:t> </a:t>
            </a:r>
            <a:r>
              <a:rPr lang="en-GB" sz="1400" b="1" dirty="0" smtClean="0"/>
              <a:t>together with 5 organisations from Belgium, Spain, GB,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Turkey, Greece and Denmark</a:t>
            </a:r>
            <a:r>
              <a:rPr lang="en-GB" sz="1400" dirty="0" smtClean="0"/>
              <a:t> are using the method to develop communication skills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concerning prevention in discussions with children among teachers and parents from rural area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communities. The target group comprise almost 1000 women. By now 2 groups of 20 mothers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and women teachers are formed.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b="1" dirty="0" smtClean="0"/>
              <a:t>E)</a:t>
            </a:r>
            <a:r>
              <a:rPr lang="en-GB" sz="1400" dirty="0" smtClean="0"/>
              <a:t> Project </a:t>
            </a:r>
            <a:r>
              <a:rPr lang="en-GB" sz="1400" b="1" dirty="0" smtClean="0"/>
              <a:t>Women: beggary and </a:t>
            </a:r>
            <a:r>
              <a:rPr lang="en-US" sz="1400" b="1" dirty="0" smtClean="0"/>
              <a:t>poorness</a:t>
            </a:r>
            <a:r>
              <a:rPr lang="en-GB" sz="1400" dirty="0" smtClean="0"/>
              <a:t> – focused on informing about how to prevent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violence against women and preclude alcohol and drug consumption. The project is being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implemented in the area of wine production. Alcoholism is a great problem for many there,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sz="1400" dirty="0" smtClean="0"/>
              <a:t>including women. The project embraces around 100 women and girls.</a:t>
            </a:r>
            <a:endParaRPr lang="sv-SE" sz="1400" dirty="0" smtClean="0"/>
          </a:p>
        </p:txBody>
      </p:sp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New challenges when working with gender specific drug prevention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sz="2400" smtClean="0"/>
              <a:t>WOCAD’s work with gender specific drug prevention is always evolving as new challenges face those who work with prevention.</a:t>
            </a:r>
          </a:p>
          <a:p>
            <a:pPr>
              <a:lnSpc>
                <a:spcPct val="80000"/>
              </a:lnSpc>
            </a:pPr>
            <a:endParaRPr lang="sv-SE" sz="2400" smtClean="0"/>
          </a:p>
          <a:p>
            <a:pPr>
              <a:lnSpc>
                <a:spcPct val="80000"/>
              </a:lnSpc>
            </a:pPr>
            <a:r>
              <a:rPr lang="sv-SE" sz="2400" smtClean="0"/>
              <a:t>WOCAD continually informs BellaNet International with updated news about topics related to girls and drug prevention.</a:t>
            </a:r>
          </a:p>
          <a:p>
            <a:pPr>
              <a:lnSpc>
                <a:spcPct val="80000"/>
              </a:lnSpc>
            </a:pPr>
            <a:endParaRPr lang="sv-SE" sz="2400" smtClean="0"/>
          </a:p>
          <a:p>
            <a:pPr>
              <a:lnSpc>
                <a:spcPct val="80000"/>
              </a:lnSpc>
            </a:pPr>
            <a:r>
              <a:rPr lang="sv-SE" sz="2400" smtClean="0"/>
              <a:t>WOCAD works with different projects, e.g. about Marketing of tobacco and alcohol, and Girls and pills – BellaNet International receives information about WOCAD’s projects. </a:t>
            </a:r>
          </a:p>
        </p:txBody>
      </p:sp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smtClean="0"/>
              <a:t>Targeted marketing of tobacco and alcohol to young women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628775"/>
            <a:ext cx="2814638" cy="2228850"/>
          </a:xfr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3476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>
                <a:solidFill>
                  <a:srgbClr val="000000"/>
                </a:solidFill>
                <a:latin typeface="Arial" charset="0"/>
              </a:rPr>
              <a:t>Increasing number of Swedish teenage girls are smoking</a:t>
            </a:r>
          </a:p>
          <a:p>
            <a:r>
              <a:rPr lang="en-GB">
                <a:solidFill>
                  <a:srgbClr val="000000"/>
                </a:solidFill>
                <a:latin typeface="Arial" charset="0"/>
              </a:rPr>
              <a:t>- Aggressive marketing of tobacco targeted at young women </a:t>
            </a: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58888" y="4149725"/>
            <a:ext cx="67691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WOCAD has 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38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member organisations and gathers 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340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 000 women. WOCAD is mobilising this huge network for tobacco-preventive work!</a:t>
            </a:r>
          </a:p>
          <a:p>
            <a:pPr>
              <a:buFontTx/>
              <a:buChar char="-"/>
            </a:pPr>
            <a:endParaRPr lang="sv-SE" sz="2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v-S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Seminars, newsletters, film, new material for girl groups.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014" name="Picture 6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The gender perspective of the alcohol industry</a:t>
            </a:r>
            <a:endParaRPr lang="sv-SE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400" b="1" smtClean="0"/>
              <a:t>Carlsberg UK has launched 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400" b="1" smtClean="0"/>
              <a:t>	low calorie, low alcohol drink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400" b="1" smtClean="0"/>
              <a:t>	for women.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David Scott, Carlsberg UK, said: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	“The drinks industry has largely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	ignored female consumers in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	on-trade for a long time, which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	criminal.”</a:t>
            </a:r>
          </a:p>
        </p:txBody>
      </p:sp>
      <p:pic>
        <p:nvPicPr>
          <p:cNvPr id="44036" name="Picture 5" descr="cardinal_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981075"/>
            <a:ext cx="2809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Bag-in-bag</a:t>
            </a:r>
          </a:p>
        </p:txBody>
      </p:sp>
      <p:sp>
        <p:nvSpPr>
          <p:cNvPr id="45059" name="Platshållare för text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sz="2800" smtClean="0"/>
              <a:t>The producer describes this wine as: </a:t>
            </a:r>
          </a:p>
          <a:p>
            <a:pPr marL="0" indent="0">
              <a:buFontTx/>
              <a:buNone/>
            </a:pPr>
            <a:endParaRPr lang="sv-SE" sz="2400" smtClean="0"/>
          </a:p>
          <a:p>
            <a:pPr marL="0" indent="0">
              <a:buFontTx/>
              <a:buNone/>
            </a:pPr>
            <a:r>
              <a:rPr lang="sv-SE" sz="2400" smtClean="0"/>
              <a:t>”…the wine with the female touch…”</a:t>
            </a:r>
          </a:p>
          <a:p>
            <a:pPr marL="0" indent="0">
              <a:buFontTx/>
              <a:buNone/>
            </a:pPr>
            <a:endParaRPr lang="sv-SE" sz="2400" smtClean="0"/>
          </a:p>
          <a:p>
            <a:pPr marL="0" indent="0">
              <a:buFontTx/>
              <a:buNone/>
            </a:pPr>
            <a:r>
              <a:rPr lang="sv-SE" sz="2400" smtClean="0"/>
              <a:t>”… from practical to elegant…”</a:t>
            </a:r>
          </a:p>
          <a:p>
            <a:pPr marL="0" indent="0">
              <a:buFontTx/>
              <a:buNone/>
            </a:pPr>
            <a:endParaRPr lang="sv-SE" sz="2400" smtClean="0"/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5813"/>
            <a:ext cx="3810000" cy="3965575"/>
          </a:xfrm>
          <a:noFill/>
        </p:spPr>
      </p:pic>
      <p:pic>
        <p:nvPicPr>
          <p:cNvPr id="5" name="Picture 7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smtClean="0">
                <a:solidFill>
                  <a:schemeClr val="tx1"/>
                </a:solidFill>
              </a:rPr>
              <a:t>Fitness doping – </a:t>
            </a:r>
            <a:br>
              <a:rPr lang="sv-SE" sz="4000" smtClean="0">
                <a:solidFill>
                  <a:schemeClr val="tx1"/>
                </a:solidFill>
              </a:rPr>
            </a:br>
            <a:r>
              <a:rPr lang="sv-SE" sz="4000" smtClean="0">
                <a:solidFill>
                  <a:schemeClr val="tx1"/>
                </a:solidFill>
              </a:rPr>
              <a:t>Legal or illegal highs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sz="1400" b="1" smtClean="0"/>
              <a:t>”Barbie-drugs”- young women using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pills to loose weight and trying 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look a certain way to fit a barbie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doll image of sexiness and beauty.</a:t>
            </a:r>
          </a:p>
          <a:p>
            <a:pPr>
              <a:lnSpc>
                <a:spcPct val="80000"/>
              </a:lnSpc>
            </a:pPr>
            <a:endParaRPr lang="sv-SE" sz="1400" b="1" smtClean="0"/>
          </a:p>
          <a:p>
            <a:pPr>
              <a:lnSpc>
                <a:spcPct val="80000"/>
              </a:lnSpc>
            </a:pPr>
            <a:r>
              <a:rPr lang="sv-SE" sz="1400" b="1" smtClean="0"/>
              <a:t>Clenbuterol is often referred to 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the ”size-zero-pill”.  </a:t>
            </a:r>
          </a:p>
          <a:p>
            <a:pPr>
              <a:lnSpc>
                <a:spcPct val="80000"/>
              </a:lnSpc>
            </a:pPr>
            <a:endParaRPr lang="sv-SE" sz="1400" b="1" smtClean="0"/>
          </a:p>
          <a:p>
            <a:pPr>
              <a:lnSpc>
                <a:spcPct val="80000"/>
              </a:lnSpc>
            </a:pPr>
            <a:r>
              <a:rPr lang="sv-SE" sz="1400" b="1" smtClean="0"/>
              <a:t>Many of these pills have serious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side effects, e.g. high blood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b="1" smtClean="0"/>
              <a:t>	pressure, constipation, anxiety, etc.</a:t>
            </a:r>
          </a:p>
          <a:p>
            <a:pPr>
              <a:lnSpc>
                <a:spcPct val="80000"/>
              </a:lnSpc>
            </a:pPr>
            <a:endParaRPr lang="sv-SE" sz="1400" b="1" smtClean="0"/>
          </a:p>
          <a:p>
            <a:pPr>
              <a:lnSpc>
                <a:spcPct val="80000"/>
              </a:lnSpc>
            </a:pPr>
            <a:endParaRPr lang="sv-SE" sz="1400" b="1" smtClean="0"/>
          </a:p>
          <a:p>
            <a:pPr>
              <a:lnSpc>
                <a:spcPct val="80000"/>
              </a:lnSpc>
            </a:pPr>
            <a:endParaRPr lang="sv-SE" sz="1000" smtClean="0"/>
          </a:p>
          <a:p>
            <a:pPr>
              <a:lnSpc>
                <a:spcPct val="80000"/>
              </a:lnSpc>
            </a:pPr>
            <a:endParaRPr lang="sv-SE" sz="1000" smtClean="0"/>
          </a:p>
          <a:p>
            <a:pPr>
              <a:lnSpc>
                <a:spcPct val="80000"/>
              </a:lnSpc>
            </a:pPr>
            <a:endParaRPr lang="sv-SE" sz="1000" smtClean="0"/>
          </a:p>
          <a:p>
            <a:pPr>
              <a:lnSpc>
                <a:spcPct val="80000"/>
              </a:lnSpc>
            </a:pPr>
            <a:endParaRPr lang="sv-SE" sz="1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smtClean="0"/>
              <a:t>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sz="1400" smtClean="0"/>
              <a:t>                                                                                 Pictures from: http://se.clenbuteroldirect.com/</a:t>
            </a:r>
          </a:p>
        </p:txBody>
      </p:sp>
      <p:pic>
        <p:nvPicPr>
          <p:cNvPr id="46084" name="Picture 19" descr="Clenbuterol Smal Mid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57338"/>
            <a:ext cx="31067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Clenbuterol Tablette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652963"/>
            <a:ext cx="19446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wocad-cmy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0648"/>
            <a:ext cx="7772400" cy="1143000"/>
          </a:xfrm>
        </p:spPr>
        <p:txBody>
          <a:bodyPr/>
          <a:lstStyle/>
          <a:p>
            <a:r>
              <a:rPr lang="sv-SE" dirty="0" err="1" smtClean="0"/>
              <a:t>Conclusions</a:t>
            </a:r>
            <a:endParaRPr lang="sv-SE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400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sz="2000" dirty="0" err="1" smtClean="0"/>
              <a:t>Targeting</a:t>
            </a:r>
            <a:r>
              <a:rPr lang="sv-SE" sz="2000" dirty="0" smtClean="0"/>
              <a:t> </a:t>
            </a:r>
            <a:r>
              <a:rPr lang="sv-SE" sz="2000" dirty="0" err="1" smtClean="0"/>
              <a:t>teenage</a:t>
            </a:r>
            <a:r>
              <a:rPr lang="sv-SE" sz="2000" dirty="0" smtClean="0"/>
              <a:t> </a:t>
            </a:r>
            <a:r>
              <a:rPr lang="sv-SE" sz="2000" dirty="0" err="1" smtClean="0"/>
              <a:t>girls</a:t>
            </a:r>
            <a:r>
              <a:rPr lang="sv-SE" sz="2000" dirty="0" smtClean="0"/>
              <a:t> is an </a:t>
            </a:r>
            <a:r>
              <a:rPr lang="sv-SE" sz="2000" dirty="0" err="1" smtClean="0"/>
              <a:t>ongoing</a:t>
            </a:r>
            <a:r>
              <a:rPr lang="sv-SE" sz="2000" dirty="0" smtClean="0"/>
              <a:t> </a:t>
            </a:r>
            <a:r>
              <a:rPr lang="sv-SE" sz="2000" dirty="0" err="1" smtClean="0"/>
              <a:t>project</a:t>
            </a: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r>
              <a:rPr lang="sv-SE" sz="2000" dirty="0" err="1" smtClean="0"/>
              <a:t>Drug</a:t>
            </a:r>
            <a:r>
              <a:rPr lang="sv-SE" sz="2000" dirty="0" smtClean="0"/>
              <a:t> </a:t>
            </a:r>
            <a:r>
              <a:rPr lang="sv-SE" sz="2000" dirty="0" err="1" smtClean="0"/>
              <a:t>preventive</a:t>
            </a:r>
            <a:r>
              <a:rPr lang="sv-SE" sz="2000" dirty="0" smtClean="0"/>
              <a:t> </a:t>
            </a:r>
            <a:r>
              <a:rPr lang="sv-SE" sz="2000" dirty="0" err="1" smtClean="0"/>
              <a:t>education</a:t>
            </a:r>
            <a:r>
              <a:rPr lang="sv-SE" sz="2000" dirty="0" smtClean="0"/>
              <a:t> an </a:t>
            </a:r>
            <a:r>
              <a:rPr lang="sv-SE" sz="2000" dirty="0" err="1" smtClean="0"/>
              <a:t>ongoing</a:t>
            </a:r>
            <a:r>
              <a:rPr lang="sv-SE" sz="2000" dirty="0" smtClean="0"/>
              <a:t> </a:t>
            </a:r>
            <a:r>
              <a:rPr lang="sv-SE" sz="2000" dirty="0" err="1" smtClean="0"/>
              <a:t>project</a:t>
            </a: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r>
              <a:rPr lang="sv-SE" sz="2000" dirty="0" smtClean="0"/>
              <a:t>Inspiration </a:t>
            </a:r>
            <a:r>
              <a:rPr lang="sv-SE" sz="2000" dirty="0" err="1" smtClean="0"/>
              <a:t>to</a:t>
            </a:r>
            <a:r>
              <a:rPr lang="sv-SE" sz="2000" dirty="0" smtClean="0"/>
              <a:t> focus on </a:t>
            </a:r>
            <a:r>
              <a:rPr lang="sv-SE" sz="2000" dirty="0" err="1" smtClean="0"/>
              <a:t>health</a:t>
            </a:r>
            <a:r>
              <a:rPr lang="sv-SE" sz="2000" dirty="0" smtClean="0"/>
              <a:t>, </a:t>
            </a:r>
            <a:r>
              <a:rPr lang="sv-SE" sz="2000" dirty="0" err="1" smtClean="0"/>
              <a:t>happiness</a:t>
            </a:r>
            <a:r>
              <a:rPr lang="sv-SE" sz="2000" dirty="0" smtClean="0"/>
              <a:t> and </a:t>
            </a:r>
            <a:r>
              <a:rPr lang="sv-SE" sz="2000" dirty="0" err="1" smtClean="0"/>
              <a:t>sisterhood</a:t>
            </a: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r>
              <a:rPr lang="sv-SE" sz="2000" dirty="0" err="1" smtClean="0"/>
              <a:t>Training</a:t>
            </a:r>
            <a:r>
              <a:rPr lang="sv-SE" sz="2000" dirty="0" smtClean="0"/>
              <a:t> </a:t>
            </a:r>
            <a:r>
              <a:rPr lang="sv-SE" sz="2000" dirty="0" err="1" smtClean="0"/>
              <a:t>girl</a:t>
            </a:r>
            <a:r>
              <a:rPr lang="sv-SE" sz="2000" dirty="0" smtClean="0"/>
              <a:t> </a:t>
            </a:r>
            <a:r>
              <a:rPr lang="sv-SE" sz="2000" dirty="0" err="1" smtClean="0"/>
              <a:t>group</a:t>
            </a:r>
            <a:r>
              <a:rPr lang="sv-SE" sz="2000" dirty="0" smtClean="0"/>
              <a:t> </a:t>
            </a:r>
            <a:r>
              <a:rPr lang="sv-SE" sz="2000" dirty="0" err="1" smtClean="0"/>
              <a:t>leaders</a:t>
            </a:r>
            <a:r>
              <a:rPr lang="sv-SE" sz="2000" dirty="0" smtClean="0"/>
              <a:t> as </a:t>
            </a:r>
            <a:r>
              <a:rPr lang="sv-SE" sz="2000" dirty="0" err="1" smtClean="0"/>
              <a:t>leaders</a:t>
            </a:r>
            <a:r>
              <a:rPr lang="sv-SE" sz="2000" dirty="0" smtClean="0"/>
              <a:t> and </a:t>
            </a:r>
            <a:r>
              <a:rPr lang="sv-SE" sz="2000" dirty="0" err="1" smtClean="0"/>
              <a:t>role</a:t>
            </a:r>
            <a:r>
              <a:rPr lang="sv-SE" sz="2000" dirty="0" smtClean="0"/>
              <a:t> </a:t>
            </a:r>
            <a:r>
              <a:rPr lang="sv-SE" sz="2000" dirty="0" err="1" smtClean="0"/>
              <a:t>models</a:t>
            </a: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r>
              <a:rPr lang="sv-SE" sz="2000" dirty="0" err="1" smtClean="0"/>
              <a:t>BellaNet</a:t>
            </a:r>
            <a:r>
              <a:rPr lang="sv-SE" sz="2000" dirty="0" smtClean="0"/>
              <a:t>: 24 </a:t>
            </a:r>
            <a:r>
              <a:rPr lang="sv-SE" sz="2000" dirty="0" err="1" smtClean="0"/>
              <a:t>hour</a:t>
            </a:r>
            <a:r>
              <a:rPr lang="sv-SE" sz="2000" dirty="0" smtClean="0"/>
              <a:t> access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building</a:t>
            </a:r>
            <a:r>
              <a:rPr lang="sv-SE" sz="2000" dirty="0" smtClean="0"/>
              <a:t> </a:t>
            </a:r>
            <a:r>
              <a:rPr lang="sv-SE" sz="2000" dirty="0" err="1" smtClean="0"/>
              <a:t>drug</a:t>
            </a:r>
            <a:r>
              <a:rPr lang="sv-SE" sz="2000" dirty="0" smtClean="0"/>
              <a:t> </a:t>
            </a:r>
            <a:r>
              <a:rPr lang="sv-SE" sz="2000" dirty="0" err="1" smtClean="0"/>
              <a:t>preventive</a:t>
            </a:r>
            <a:r>
              <a:rPr lang="sv-SE" sz="2000" dirty="0" smtClean="0"/>
              <a:t> </a:t>
            </a:r>
            <a:r>
              <a:rPr lang="sv-SE" sz="2000" dirty="0" err="1" smtClean="0"/>
              <a:t>capacity</a:t>
            </a:r>
            <a:r>
              <a:rPr lang="sv-SE" sz="2000" dirty="0" smtClean="0"/>
              <a:t>, </a:t>
            </a:r>
            <a:r>
              <a:rPr lang="sv-SE" sz="2000" dirty="0" err="1" smtClean="0"/>
              <a:t>both</a:t>
            </a:r>
            <a:r>
              <a:rPr lang="sv-SE" sz="2000" dirty="0" smtClean="0"/>
              <a:t> national and international</a:t>
            </a:r>
          </a:p>
          <a:p>
            <a:pPr>
              <a:lnSpc>
                <a:spcPct val="90000"/>
              </a:lnSpc>
              <a:defRPr/>
            </a:pPr>
            <a:endParaRPr lang="sv-SE" sz="2000" dirty="0" smtClean="0"/>
          </a:p>
          <a:p>
            <a:pPr>
              <a:lnSpc>
                <a:spcPct val="90000"/>
              </a:lnSpc>
              <a:defRPr/>
            </a:pPr>
            <a:r>
              <a:rPr lang="sv-SE" sz="2000" dirty="0" err="1" smtClean="0"/>
              <a:t>Approximately</a:t>
            </a:r>
            <a:r>
              <a:rPr lang="sv-SE" sz="2000" dirty="0" smtClean="0"/>
              <a:t> 40 million </a:t>
            </a:r>
            <a:r>
              <a:rPr lang="sv-SE" sz="2000" dirty="0" err="1" smtClean="0"/>
              <a:t>European</a:t>
            </a:r>
            <a:r>
              <a:rPr lang="sv-SE" sz="2000" dirty="0" smtClean="0"/>
              <a:t> </a:t>
            </a:r>
            <a:r>
              <a:rPr lang="sv-SE" sz="2000" dirty="0" err="1" smtClean="0"/>
              <a:t>teenage</a:t>
            </a:r>
            <a:r>
              <a:rPr lang="sv-SE" sz="2000" dirty="0" smtClean="0"/>
              <a:t> </a:t>
            </a:r>
            <a:r>
              <a:rPr lang="sv-SE" sz="2000" dirty="0" err="1" smtClean="0"/>
              <a:t>girls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sv-SE" sz="2000" dirty="0" smtClean="0"/>
              <a:t>     </a:t>
            </a:r>
            <a:r>
              <a:rPr lang="sv-SE" sz="2000" dirty="0" err="1" smtClean="0"/>
              <a:t>waiting</a:t>
            </a:r>
            <a:r>
              <a:rPr lang="sv-SE" sz="2000" dirty="0" smtClean="0"/>
              <a:t> for </a:t>
            </a:r>
            <a:r>
              <a:rPr lang="sv-SE" sz="2000" dirty="0" err="1" smtClean="0"/>
              <a:t>us</a:t>
            </a:r>
            <a:r>
              <a:rPr lang="sv-SE" sz="2000" dirty="0" smtClean="0"/>
              <a:t>!</a:t>
            </a:r>
          </a:p>
        </p:txBody>
      </p:sp>
      <p:pic>
        <p:nvPicPr>
          <p:cNvPr id="8" name="Picture 8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Britt\Desktop\bild pink mon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775" y="260350"/>
            <a:ext cx="7772400" cy="43234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Recognition and awards for WOCAD/</a:t>
            </a:r>
            <a:r>
              <a:rPr lang="en-US" sz="2600" dirty="0" err="1" smtClean="0"/>
              <a:t>BellaNet</a:t>
            </a:r>
            <a:r>
              <a:rPr lang="en-US" dirty="0" smtClean="0"/>
              <a:t/>
            </a:r>
            <a:br>
              <a:rPr lang="en-US" dirty="0" smtClean="0"/>
            </a:b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949280"/>
          </a:xfrm>
        </p:spPr>
        <p:txBody>
          <a:bodyPr/>
          <a:lstStyle/>
          <a:p>
            <a:r>
              <a:rPr lang="en-US" sz="1800" dirty="0" smtClean="0"/>
              <a:t>In 2009 the internet forum www.bellanet.se </a:t>
            </a:r>
          </a:p>
          <a:p>
            <a:pPr>
              <a:buNone/>
            </a:pPr>
            <a:r>
              <a:rPr lang="en-US" sz="1800" dirty="0" smtClean="0"/>
              <a:t>was validated by the EU-commission as a useful</a:t>
            </a:r>
          </a:p>
          <a:p>
            <a:pPr>
              <a:buNone/>
            </a:pPr>
            <a:r>
              <a:rPr lang="en-US" sz="1800" dirty="0" smtClean="0"/>
              <a:t>activity in EAD /European Action on Drugs.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r>
              <a:rPr lang="en-US" sz="1800" dirty="0" smtClean="0"/>
              <a:t>In 2010 </a:t>
            </a:r>
            <a:r>
              <a:rPr lang="en-US" sz="1800" dirty="0" err="1" smtClean="0"/>
              <a:t>BellaNet</a:t>
            </a:r>
            <a:r>
              <a:rPr lang="en-US" sz="1800" dirty="0" smtClean="0"/>
              <a:t> International received </a:t>
            </a:r>
          </a:p>
          <a:p>
            <a:pPr>
              <a:buNone/>
            </a:pPr>
            <a:r>
              <a:rPr lang="en-US" sz="1800" dirty="0" smtClean="0"/>
              <a:t>a Certificate of recognition, from the</a:t>
            </a:r>
          </a:p>
          <a:p>
            <a:pPr>
              <a:buNone/>
            </a:pPr>
            <a:r>
              <a:rPr lang="en-US" sz="1800" dirty="0" smtClean="0"/>
              <a:t>Council of Europe Pompidou Group, </a:t>
            </a:r>
          </a:p>
          <a:p>
            <a:pPr>
              <a:buNone/>
            </a:pPr>
            <a:r>
              <a:rPr lang="en-US" sz="1800" dirty="0" smtClean="0"/>
              <a:t>for innovative drug preventive work.</a:t>
            </a:r>
          </a:p>
          <a:p>
            <a:endParaRPr lang="en-US" sz="1800" dirty="0" smtClean="0"/>
          </a:p>
          <a:p>
            <a:r>
              <a:rPr lang="en-US" sz="1800" dirty="0" smtClean="0"/>
              <a:t>In 2013 WOCAD’s contribution to </a:t>
            </a:r>
          </a:p>
          <a:p>
            <a:pPr>
              <a:buNone/>
            </a:pPr>
            <a:r>
              <a:rPr lang="en-US" sz="1800" dirty="0" smtClean="0"/>
              <a:t>European Action on Drugs has been selected </a:t>
            </a:r>
          </a:p>
          <a:p>
            <a:pPr>
              <a:buNone/>
            </a:pPr>
            <a:r>
              <a:rPr lang="en-US" sz="1800" dirty="0" smtClean="0"/>
              <a:t>as one of the Top ten submissions in the </a:t>
            </a:r>
          </a:p>
          <a:p>
            <a:pPr>
              <a:buNone/>
            </a:pPr>
            <a:r>
              <a:rPr lang="en-US" sz="1800" dirty="0" smtClean="0"/>
              <a:t>EU for drug prevention.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In November 2015 WOCAD was awarded the Swedish CAN-prize </a:t>
            </a:r>
          </a:p>
          <a:p>
            <a:pPr>
              <a:buNone/>
            </a:pPr>
            <a:r>
              <a:rPr lang="en-US" sz="1800" dirty="0" smtClean="0"/>
              <a:t>for “Best NGO 2015”.The prize was given to WOCAD for its</a:t>
            </a:r>
          </a:p>
          <a:p>
            <a:pPr>
              <a:buNone/>
            </a:pPr>
            <a:r>
              <a:rPr lang="en-US" sz="1800" dirty="0" smtClean="0"/>
              <a:t>long-standing work with strengthening health and preventing drug </a:t>
            </a:r>
          </a:p>
          <a:p>
            <a:pPr>
              <a:buNone/>
            </a:pPr>
            <a:r>
              <a:rPr lang="en-US" sz="1800" dirty="0" smtClean="0"/>
              <a:t>abuse among girls and women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sv-SE" dirty="0"/>
          </a:p>
        </p:txBody>
      </p:sp>
      <p:pic>
        <p:nvPicPr>
          <p:cNvPr id="6" name="Picture 7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AD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6"/>
            <a:ext cx="1619696" cy="116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EAD-bi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WOCAD Winner of European Business Awards CV Magazine 2017 </a:t>
            </a:r>
            <a:r>
              <a:rPr lang="sv-SE" sz="2400" dirty="0" err="1" smtClean="0"/>
              <a:t>Non-Profit</a:t>
            </a:r>
            <a:r>
              <a:rPr lang="sv-SE" sz="2400" dirty="0" smtClean="0"/>
              <a:t> </a:t>
            </a:r>
            <a:r>
              <a:rPr lang="sv-SE" sz="2400" dirty="0" err="1" smtClean="0"/>
              <a:t>Organization</a:t>
            </a:r>
            <a:r>
              <a:rPr lang="sv-SE" sz="2400" dirty="0" smtClean="0"/>
              <a:t> Management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Britt\Desktop\WINNERcertificateofrecognition -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1817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620688"/>
            <a:ext cx="7772400" cy="5475312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latin typeface="Arial" charset="0"/>
              </a:rPr>
              <a:t>20 years of gender specific </a:t>
            </a:r>
          </a:p>
          <a:p>
            <a:pPr algn="ctr">
              <a:buNone/>
            </a:pPr>
            <a:r>
              <a:rPr lang="en-US" sz="3600" dirty="0" smtClean="0">
                <a:latin typeface="Arial" charset="0"/>
              </a:rPr>
              <a:t>drug prevention –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The interactive Bella method</a:t>
            </a:r>
            <a:endParaRPr lang="sv-SE" sz="3600" dirty="0"/>
          </a:p>
        </p:txBody>
      </p:sp>
      <p:pic>
        <p:nvPicPr>
          <p:cNvPr id="4" name="Picture 7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ritt\Desktop\Bild översättnin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448272" cy="197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Different reasons for focusing on girls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84213" y="1844675"/>
            <a:ext cx="82089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Meeting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at the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crossroads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Reaching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out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sv-SE" b="1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teenage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girls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Various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studies of risk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behavior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among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young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girls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</a:rPr>
              <a:t>Girls’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leisure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activities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Quiet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girls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Drunk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and aggressive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girls</a:t>
            </a: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</a:rPr>
              <a:t>Increased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sv-SE" dirty="0" err="1">
                <a:solidFill>
                  <a:srgbClr val="000000"/>
                </a:solidFill>
                <a:latin typeface="Arial" charset="0"/>
              </a:rPr>
              <a:t>girls</a:t>
            </a:r>
            <a:r>
              <a:rPr lang="sv-SE" dirty="0">
                <a:solidFill>
                  <a:srgbClr val="000000"/>
                </a:solidFill>
                <a:latin typeface="Arial" charset="0"/>
              </a:rPr>
              <a:t> at risk</a:t>
            </a:r>
          </a:p>
          <a:p>
            <a:pPr marL="342900" indent="-342900">
              <a:spcBef>
                <a:spcPct val="20000"/>
              </a:spcBef>
            </a:pPr>
            <a:endParaRPr lang="sv-SE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sv-SE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sv-SE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sv-SE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5" name="Picture 8" descr="wocad-cmyk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28700" cy="102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739AF6-82DB-4201-8C9F-247E3EF67C3D}" type="slidenum">
              <a:rPr lang="sv-SE" smtClean="0"/>
              <a:pPr/>
              <a:t>40</a:t>
            </a:fld>
            <a:endParaRPr lang="sv-SE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    </a:t>
            </a:r>
            <a:r>
              <a:rPr lang="sv-SE" sz="3600" dirty="0" err="1" smtClean="0"/>
              <a:t>Thank</a:t>
            </a:r>
            <a:r>
              <a:rPr lang="sv-SE" sz="3600" dirty="0" smtClean="0"/>
              <a:t> you for your </a:t>
            </a:r>
            <a:r>
              <a:rPr lang="sv-SE" sz="3600" dirty="0" err="1" smtClean="0"/>
              <a:t>attention</a:t>
            </a:r>
            <a:r>
              <a:rPr lang="sv-SE" sz="3600" dirty="0" smtClean="0"/>
              <a:t>!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sv-SE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 smtClean="0"/>
              <a:t>Britt </a:t>
            </a:r>
            <a:r>
              <a:rPr lang="sv-SE" sz="2000" dirty="0" err="1" smtClean="0"/>
              <a:t>Fredenman</a:t>
            </a:r>
            <a:r>
              <a:rPr lang="sv-SE" sz="2000" dirty="0" smtClean="0"/>
              <a:t>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 err="1" smtClean="0"/>
              <a:t>britt.fredenman@ksan.se</a:t>
            </a:r>
            <a:r>
              <a:rPr lang="sv-SE" sz="2000" dirty="0" smtClean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 smtClean="0"/>
              <a:t>+46 703 98 10 41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v-SE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 err="1" smtClean="0"/>
              <a:t>info@ksan.se</a:t>
            </a:r>
            <a:endParaRPr lang="sv-S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+ 46 8 101051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</a:t>
            </a:r>
            <a:r>
              <a:rPr lang="sv-SE" sz="2000" dirty="0" err="1" smtClean="0"/>
              <a:t>www.ksan.se</a:t>
            </a:r>
            <a:endParaRPr lang="sv-S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WOCAD/KSAN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Östermalmsgatan 33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S-114 26 Stockholm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000" dirty="0" smtClean="0"/>
              <a:t>      Sweden  </a:t>
            </a:r>
          </a:p>
        </p:txBody>
      </p:sp>
      <p:pic>
        <p:nvPicPr>
          <p:cNvPr id="6" name="Picture 4" descr="wocad-cmy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1D3D07-5E79-4F06-8D2D-FB940ED6C474}" type="slidenum">
              <a:rPr lang="sv-SE" smtClean="0"/>
              <a:pPr/>
              <a:t>5</a:t>
            </a:fld>
            <a:endParaRPr lang="sv-SE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46085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z="4000" smtClean="0"/>
              <a:t>How do we reach teenage girls?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19812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1700213"/>
            <a:ext cx="46085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000">
                <a:solidFill>
                  <a:srgbClr val="000000"/>
                </a:solidFill>
                <a:latin typeface="Arial" charset="0"/>
              </a:rPr>
              <a:t>Early alcohol debut and binge drinking, mood altering pills</a:t>
            </a:r>
          </a:p>
          <a:p>
            <a:pPr marL="342900" indent="-342900">
              <a:spcBef>
                <a:spcPct val="20000"/>
              </a:spcBef>
            </a:pPr>
            <a:endParaRPr lang="sv-SE" sz="200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sv-SE" sz="2000">
                <a:solidFill>
                  <a:srgbClr val="000000"/>
                </a:solidFill>
                <a:latin typeface="Arial" charset="0"/>
              </a:rPr>
              <a:t>Bella –Rubble &amp; Roses 2</a:t>
            </a:r>
          </a:p>
          <a:p>
            <a:pPr marL="342900" indent="-342900">
              <a:spcBef>
                <a:spcPct val="20000"/>
              </a:spcBef>
            </a:pPr>
            <a:endParaRPr lang="sv-SE" sz="2000" i="1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000">
                <a:solidFill>
                  <a:srgbClr val="000000"/>
                </a:solidFill>
                <a:latin typeface="Arial" charset="0"/>
              </a:rPr>
              <a:t>Material for leaders of girl groups</a:t>
            </a:r>
          </a:p>
          <a:p>
            <a:pPr marL="342900" indent="-342900">
              <a:spcBef>
                <a:spcPct val="20000"/>
              </a:spcBef>
            </a:pPr>
            <a:endParaRPr lang="sv-SE" sz="200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000">
                <a:solidFill>
                  <a:srgbClr val="000000"/>
                </a:solidFill>
                <a:latin typeface="Arial" charset="0"/>
              </a:rPr>
              <a:t>Interactive methods and techniques designed to influence attitudes and change behavioural patterns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00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000">
                <a:solidFill>
                  <a:srgbClr val="000000"/>
                </a:solidFill>
                <a:latin typeface="Arial" charset="0"/>
              </a:rPr>
              <a:t>Reflection</a:t>
            </a:r>
          </a:p>
          <a:p>
            <a:pPr marL="742950" lvl="1" indent="-285750">
              <a:spcBef>
                <a:spcPct val="20000"/>
              </a:spcBef>
            </a:pPr>
            <a:endParaRPr lang="sv-SE" sz="200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31" name="Picture 7" descr="wocad-cmy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28700" cy="1028700"/>
          </a:xfrm>
          <a:noFill/>
        </p:spPr>
      </p:pic>
      <p:sp>
        <p:nvSpPr>
          <p:cNvPr id="26632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5076825" y="1844675"/>
            <a:ext cx="3810000" cy="4114800"/>
          </a:xfrm>
        </p:spPr>
        <p:txBody>
          <a:bodyPr/>
          <a:lstStyle/>
          <a:p>
            <a:endParaRPr lang="sv-SE" smtClean="0"/>
          </a:p>
        </p:txBody>
      </p:sp>
      <p:pic>
        <p:nvPicPr>
          <p:cNvPr id="26633" name="Picture 13" descr="bild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26035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4824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20775" y="198438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3200">
                <a:solidFill>
                  <a:srgbClr val="000000"/>
                </a:solidFill>
                <a:latin typeface="Arial" charset="0"/>
              </a:rPr>
              <a:t>Why girl groups are drug preventive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4213" y="1412875"/>
            <a:ext cx="82804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Research show: </a:t>
            </a:r>
          </a:p>
          <a:p>
            <a:pPr marL="179388" indent="-179388">
              <a:spcBef>
                <a:spcPct val="20000"/>
              </a:spcBef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 the importance of developing independence and self esteem as young girls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 the need and ability of setting boundaries and healthy limits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 changes in alcohol and drug behavior after testing solutions to   </a:t>
            </a:r>
          </a:p>
          <a:p>
            <a:pPr marL="179388" indent="-179388">
              <a:spcBef>
                <a:spcPct val="2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   everyday conflict situations - life coping skills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 the importance of dealing with stress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3 out of 4 girls change their drinking habits after attending a girl group</a:t>
            </a: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179388" indent="-179388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677" name="Picture 5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r>
              <a:rPr lang="sv-SE" sz="3200" dirty="0" err="1" smtClean="0"/>
              <a:t>Twelve</a:t>
            </a:r>
            <a:r>
              <a:rPr lang="sv-SE" sz="3200" dirty="0" smtClean="0"/>
              <a:t> </a:t>
            </a:r>
            <a:r>
              <a:rPr lang="sv-SE" sz="3200" dirty="0" err="1" smtClean="0"/>
              <a:t>current</a:t>
            </a:r>
            <a:r>
              <a:rPr lang="sv-SE" sz="3200" dirty="0" smtClean="0"/>
              <a:t> </a:t>
            </a:r>
            <a:r>
              <a:rPr lang="sv-SE" sz="3200" dirty="0" err="1" smtClean="0"/>
              <a:t>themes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 err="1" smtClean="0"/>
              <a:t>Self-confidence-independence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err="1" smtClean="0"/>
              <a:t>Friendship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Different </a:t>
            </a:r>
            <a:r>
              <a:rPr lang="sv-SE" sz="2400" dirty="0" err="1" smtClean="0"/>
              <a:t>cultures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Boys and </a:t>
            </a:r>
            <a:r>
              <a:rPr lang="sv-SE" sz="2400" dirty="0" err="1" smtClean="0"/>
              <a:t>girls-equality/inequality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err="1" smtClean="0"/>
              <a:t>Harrasment</a:t>
            </a:r>
            <a:r>
              <a:rPr lang="sv-SE" sz="2400" dirty="0" smtClean="0"/>
              <a:t> and insult</a:t>
            </a:r>
          </a:p>
          <a:p>
            <a:pPr>
              <a:lnSpc>
                <a:spcPct val="90000"/>
              </a:lnSpc>
            </a:pPr>
            <a:r>
              <a:rPr lang="sv-SE" sz="2400" dirty="0" smtClean="0"/>
              <a:t>Our </a:t>
            </a:r>
            <a:r>
              <a:rPr lang="sv-SE" sz="2400" dirty="0" err="1" smtClean="0"/>
              <a:t>bodies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err="1" smtClean="0"/>
              <a:t>Violence</a:t>
            </a:r>
            <a:r>
              <a:rPr lang="sv-SE" sz="2400" dirty="0" smtClean="0"/>
              <a:t> and </a:t>
            </a:r>
            <a:r>
              <a:rPr lang="sv-SE" sz="2400" dirty="0" err="1" smtClean="0"/>
              <a:t>bullying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Life, death and </a:t>
            </a:r>
            <a:r>
              <a:rPr lang="sv-SE" sz="2400" dirty="0" err="1" smtClean="0"/>
              <a:t>religious</a:t>
            </a:r>
            <a:r>
              <a:rPr lang="sv-SE" sz="2400" dirty="0" smtClean="0"/>
              <a:t> </a:t>
            </a:r>
            <a:r>
              <a:rPr lang="sv-SE" sz="2400" dirty="0" err="1" smtClean="0"/>
              <a:t>faith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Tobacco, </a:t>
            </a:r>
            <a:r>
              <a:rPr lang="sv-SE" sz="2400" dirty="0" err="1" smtClean="0"/>
              <a:t>alcohol</a:t>
            </a:r>
            <a:r>
              <a:rPr lang="sv-SE" sz="2400" dirty="0" smtClean="0"/>
              <a:t> and party </a:t>
            </a:r>
            <a:r>
              <a:rPr lang="sv-SE" sz="2400" dirty="0" err="1" smtClean="0"/>
              <a:t>drugs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Love, sex and </a:t>
            </a:r>
            <a:r>
              <a:rPr lang="sv-SE" sz="2400" dirty="0" err="1" smtClean="0"/>
              <a:t>relationships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The </a:t>
            </a:r>
            <a:r>
              <a:rPr lang="sv-SE" sz="2400" dirty="0" err="1" smtClean="0"/>
              <a:t>family</a:t>
            </a:r>
            <a:endParaRPr lang="sv-SE" sz="2400" dirty="0" smtClean="0"/>
          </a:p>
          <a:p>
            <a:pPr>
              <a:lnSpc>
                <a:spcPct val="90000"/>
              </a:lnSpc>
            </a:pPr>
            <a:r>
              <a:rPr lang="sv-SE" sz="2400" dirty="0" smtClean="0"/>
              <a:t>The </a:t>
            </a:r>
            <a:r>
              <a:rPr lang="sv-SE" sz="2400" dirty="0" err="1" smtClean="0"/>
              <a:t>future</a:t>
            </a:r>
            <a:endParaRPr lang="sv-SE" sz="2400" dirty="0" smtClean="0"/>
          </a:p>
          <a:p>
            <a:endParaRPr lang="sv-SE" dirty="0"/>
          </a:p>
        </p:txBody>
      </p:sp>
      <p:pic>
        <p:nvPicPr>
          <p:cNvPr id="4" name="Picture 4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\Desktop\Bella engelska 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16835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ChangeArrowheads="1"/>
          </p:cNvSpPr>
          <p:nvPr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971550" y="198438"/>
            <a:ext cx="817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v-SE" sz="3200">
                <a:solidFill>
                  <a:srgbClr val="000000"/>
                </a:solidFill>
                <a:latin typeface="Arial" charset="0"/>
              </a:rPr>
              <a:t>Interactive methods for influencing attitudes, self-confidence and group development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755650" y="1700213"/>
            <a:ext cx="76327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1. Value clarification exercises</a:t>
            </a:r>
          </a:p>
          <a:p>
            <a:pPr marL="609600" indent="-609600">
              <a:spcBef>
                <a:spcPct val="20000"/>
              </a:spcBef>
            </a:pPr>
            <a:r>
              <a:rPr lang="sv-SE" sz="22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sv-SE" sz="1400">
                <a:solidFill>
                  <a:srgbClr val="000000"/>
                </a:solidFill>
                <a:latin typeface="Arial" charset="0"/>
              </a:rPr>
              <a:t>- Reflect and take stand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Express their opinions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Justify their standpoints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        	- Be listened to and listen to others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Reflect and revise attitudes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2. Reflection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 - A new element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 - The effects of exercises on earlier held standpoints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 - No debate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 - No hierarchy</a:t>
            </a:r>
          </a:p>
          <a:p>
            <a:pPr marL="609600" indent="-609600">
              <a:spcBef>
                <a:spcPct val="2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</a:rPr>
              <a:t>3. Forum Play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Drama and theater often appeal to girls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Provides healthy training in taking action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	- Quiet girls are given the opportunity to play expressive roles</a:t>
            </a:r>
          </a:p>
          <a:p>
            <a:pPr marL="609600" indent="-609600">
              <a:spcBef>
                <a:spcPct val="20000"/>
              </a:spcBef>
            </a:pPr>
            <a:r>
              <a:rPr lang="sv-SE" sz="1400">
                <a:solidFill>
                  <a:srgbClr val="000000"/>
                </a:solidFill>
                <a:latin typeface="Arial" charset="0"/>
              </a:rPr>
              <a:t>  	- Developes communication abilities and strengthens self-confidence</a:t>
            </a:r>
          </a:p>
          <a:p>
            <a:pPr marL="609600" indent="-609600">
              <a:spcBef>
                <a:spcPct val="20000"/>
              </a:spcBef>
            </a:pPr>
            <a:endParaRPr lang="sv-SE" sz="14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1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sv-SE" sz="2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1" name="Picture 16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err="1" smtClean="0"/>
              <a:t>Examples</a:t>
            </a:r>
            <a:r>
              <a:rPr lang="sv-SE" sz="4000" dirty="0" smtClean="0"/>
              <a:t> of </a:t>
            </a:r>
            <a:r>
              <a:rPr lang="sv-SE" sz="4000" dirty="0" err="1" smtClean="0"/>
              <a:t>value</a:t>
            </a:r>
            <a:r>
              <a:rPr lang="sv-SE" sz="4000" dirty="0" smtClean="0"/>
              <a:t> </a:t>
            </a:r>
            <a:r>
              <a:rPr lang="sv-SE" sz="4000" dirty="0" err="1" smtClean="0"/>
              <a:t>clarification</a:t>
            </a:r>
            <a:r>
              <a:rPr lang="sv-SE" sz="4000" dirty="0" smtClean="0"/>
              <a:t> </a:t>
            </a:r>
            <a:r>
              <a:rPr lang="sv-SE" sz="4000" dirty="0" err="1" smtClean="0"/>
              <a:t>exercises</a:t>
            </a:r>
            <a:endParaRPr lang="sv-SE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smtClean="0"/>
              <a:t>The hot seat – standing up for your beliefs</a:t>
            </a:r>
          </a:p>
          <a:p>
            <a:r>
              <a:rPr lang="sv-SE" sz="2400" smtClean="0"/>
              <a:t>Stand-on-a-line – allows you to polarise issues in a dramatic way</a:t>
            </a:r>
          </a:p>
          <a:p>
            <a:r>
              <a:rPr lang="sv-SE" sz="2400" smtClean="0"/>
              <a:t>Dilemma/4-corner-exercise – based on a question or problem on which the participants must formulate an opinion</a:t>
            </a:r>
          </a:p>
          <a:p>
            <a:r>
              <a:rPr lang="sv-SE" sz="2400" smtClean="0"/>
              <a:t>Unfinished sentences – the leader formulates unfinished sentences and participants complete the sentences spontaneously with whatever comes to mind</a:t>
            </a:r>
          </a:p>
        </p:txBody>
      </p:sp>
      <p:pic>
        <p:nvPicPr>
          <p:cNvPr id="16388" name="Picture 5" descr="wocad-cm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1399</Words>
  <Application>Microsoft Office PowerPoint</Application>
  <PresentationFormat>Экран (4:3)</PresentationFormat>
  <Paragraphs>331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40</vt:i4>
      </vt:variant>
    </vt:vector>
  </HeadingPairs>
  <TitlesOfParts>
    <vt:vector size="56" baseType="lpstr">
      <vt:lpstr>Arial</vt:lpstr>
      <vt:lpstr>Calibri</vt:lpstr>
      <vt:lpstr>Times New Roman</vt:lpstr>
      <vt:lpstr>Standardformgivning</vt:lpstr>
      <vt:lpstr>4_Standardformgivning</vt:lpstr>
      <vt:lpstr>5_Standardformgivning</vt:lpstr>
      <vt:lpstr>11_Standardformgivning</vt:lpstr>
      <vt:lpstr>6_Standardformgivning</vt:lpstr>
      <vt:lpstr>12_Standardformgivning</vt:lpstr>
      <vt:lpstr>13_Standardformgivning</vt:lpstr>
      <vt:lpstr>9_Standardformgivning</vt:lpstr>
      <vt:lpstr>7_Standardformgivning</vt:lpstr>
      <vt:lpstr>10_Standardformgivning</vt:lpstr>
      <vt:lpstr>16_Standardformgivning</vt:lpstr>
      <vt:lpstr>17_Standardformgivning</vt:lpstr>
      <vt:lpstr>18_Standardformgivning</vt:lpstr>
      <vt:lpstr>Презентация PowerPoint</vt:lpstr>
      <vt:lpstr>We thought in the beginning of 1990´s that:</vt:lpstr>
      <vt:lpstr>History of Rubble and Roses</vt:lpstr>
      <vt:lpstr>Different reasons for focusing on girls</vt:lpstr>
      <vt:lpstr>How do we reach teenage girls?</vt:lpstr>
      <vt:lpstr>Презентация PowerPoint</vt:lpstr>
      <vt:lpstr> Twelve current themes</vt:lpstr>
      <vt:lpstr>Презентация PowerPoint</vt:lpstr>
      <vt:lpstr>Examples of value clarification exercises</vt:lpstr>
      <vt:lpstr>What did the girls think?</vt:lpstr>
      <vt:lpstr>What did the girl group leaders think?</vt:lpstr>
      <vt:lpstr>Презентация PowerPoint</vt:lpstr>
      <vt:lpstr>    </vt:lpstr>
      <vt:lpstr>WOCAD Commitment</vt:lpstr>
      <vt:lpstr>Презентация PowerPoint</vt:lpstr>
      <vt:lpstr>                        Iceland 2009</vt:lpstr>
      <vt:lpstr>                     Romania 2010</vt:lpstr>
      <vt:lpstr>                      Sweden 2011</vt:lpstr>
      <vt:lpstr>                      Iceland 2012</vt:lpstr>
      <vt:lpstr>                    Sweden 2013</vt:lpstr>
      <vt:lpstr>Finland 2013</vt:lpstr>
      <vt:lpstr>Belarus 2014</vt:lpstr>
      <vt:lpstr>                      Senegal 2014</vt:lpstr>
      <vt:lpstr>            Latvia and Lithuania 2015</vt:lpstr>
      <vt:lpstr>             Sweden 2015</vt:lpstr>
      <vt:lpstr>                Sweden 2016</vt:lpstr>
      <vt:lpstr>               Lithuania 2016</vt:lpstr>
      <vt:lpstr>Network meeting in Sweden 2016, with BellaNet members from Finland and Belarus</vt:lpstr>
      <vt:lpstr>WOCAD’s material translations </vt:lpstr>
      <vt:lpstr>Examples of newly generated projects where WOCAD’s method is used:</vt:lpstr>
      <vt:lpstr>New challenges when working with gender specific drug prevention</vt:lpstr>
      <vt:lpstr>Targeted marketing of tobacco and alcohol to young women</vt:lpstr>
      <vt:lpstr>The gender perspective of the alcohol industry</vt:lpstr>
      <vt:lpstr>Bag-in-bag</vt:lpstr>
      <vt:lpstr>Fitness doping –  Legal or illegal highs</vt:lpstr>
      <vt:lpstr>Conclusions</vt:lpstr>
      <vt:lpstr> Recognition and awards for WOCAD/BellaNet </vt:lpstr>
      <vt:lpstr>WOCAD Winner of European Business Awards CV Magazine 2017 Non-Profit Organization Management</vt:lpstr>
      <vt:lpstr> </vt:lpstr>
      <vt:lpstr>    Thank you for your attention!</vt:lpstr>
    </vt:vector>
  </TitlesOfParts>
  <Company>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Rainer</dc:creator>
  <cp:lastModifiedBy>Андрей Невский</cp:lastModifiedBy>
  <cp:revision>238</cp:revision>
  <dcterms:created xsi:type="dcterms:W3CDTF">2004-06-30T08:21:10Z</dcterms:created>
  <dcterms:modified xsi:type="dcterms:W3CDTF">2017-05-16T07:06:32Z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