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83" r:id="rId9"/>
    <p:sldId id="282" r:id="rId10"/>
    <p:sldId id="269" r:id="rId11"/>
    <p:sldId id="265" r:id="rId12"/>
    <p:sldId id="270" r:id="rId13"/>
    <p:sldId id="272" r:id="rId14"/>
    <p:sldId id="273" r:id="rId15"/>
    <p:sldId id="284" r:id="rId16"/>
    <p:sldId id="274" r:id="rId17"/>
    <p:sldId id="276" r:id="rId18"/>
    <p:sldId id="277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71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Курение</c:v>
                </c:pt>
              </c:strCache>
            </c:strRef>
          </c:tx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Лист1!$A$2:$A$6</c:f>
              <c:strCache>
                <c:ptCount val="5"/>
                <c:pt idx="0">
                  <c:v>Никогда не курили</c:v>
                </c:pt>
                <c:pt idx="1">
                  <c:v>Курили 1-2 раза </c:v>
                </c:pt>
                <c:pt idx="2">
                  <c:v>иногда, но не регулярно </c:v>
                </c:pt>
                <c:pt idx="3">
                  <c:v>Регулярно</c:v>
                </c:pt>
                <c:pt idx="4">
                  <c:v>регулярно в прошлом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58</c:v>
                </c:pt>
                <c:pt idx="1">
                  <c:v>22</c:v>
                </c:pt>
                <c:pt idx="2">
                  <c:v>12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0</c:v>
                </c:pt>
                <c:pt idx="1">
                  <c:v>"1-2"</c:v>
                </c:pt>
                <c:pt idx="2">
                  <c:v>"3-5"</c:v>
                </c:pt>
                <c:pt idx="3">
                  <c:v>"6-9"</c:v>
                </c:pt>
                <c:pt idx="4">
                  <c:v>"10+"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56</c:v>
                </c:pt>
                <c:pt idx="1">
                  <c:v>18</c:v>
                </c:pt>
                <c:pt idx="2">
                  <c:v>4</c:v>
                </c:pt>
                <c:pt idx="3">
                  <c:v>16</c:v>
                </c:pt>
                <c:pt idx="4">
                  <c:v>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последние 12 месяцев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0</c:v>
                </c:pt>
                <c:pt idx="1">
                  <c:v>"1-2"</c:v>
                </c:pt>
                <c:pt idx="2">
                  <c:v>"3-5"</c:v>
                </c:pt>
                <c:pt idx="3">
                  <c:v>"6-9"</c:v>
                </c:pt>
                <c:pt idx="4">
                  <c:v>"10+"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77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  <c:pt idx="4">
                  <c:v>10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 последние 30 дней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0</c:v>
                </c:pt>
                <c:pt idx="1">
                  <c:v>"1-2"</c:v>
                </c:pt>
                <c:pt idx="2">
                  <c:v>"3-5"</c:v>
                </c:pt>
                <c:pt idx="3">
                  <c:v>"6-9"</c:v>
                </c:pt>
                <c:pt idx="4">
                  <c:v>"10+"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85</c:v>
                </c:pt>
                <c:pt idx="1">
                  <c:v>6</c:v>
                </c:pt>
                <c:pt idx="2">
                  <c:v>2</c:v>
                </c:pt>
                <c:pt idx="3">
                  <c:v>1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878976"/>
        <c:axId val="67756800"/>
      </c:barChart>
      <c:catAx>
        <c:axId val="5687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7756800"/>
        <c:crosses val="autoZero"/>
        <c:auto val="1"/>
        <c:lblAlgn val="ctr"/>
        <c:lblOffset val="100"/>
        <c:noMultiLvlLbl val="0"/>
      </c:catAx>
      <c:valAx>
        <c:axId val="67756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8789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8B806-112E-45E3-8361-6235AC25EE1A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4A1A1-181A-46E8-B995-EABF87F558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387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200" dirty="0" smtClean="0"/>
              <a:t>Представления девушек об отношении их родителей к употреблению алкоголя несовершеннолетними дочерями:</a:t>
            </a:r>
          </a:p>
          <a:p>
            <a:pPr lvl="0"/>
            <a:r>
              <a:rPr lang="ru-RU" sz="1200" dirty="0" smtClean="0"/>
              <a:t>Говорили с ними о проблемах, связанных с употреблением алкоголя родители 76,9% девушек. </a:t>
            </a:r>
          </a:p>
          <a:p>
            <a:pPr lvl="0"/>
            <a:r>
              <a:rPr lang="ru-RU" sz="1200" dirty="0" smtClean="0"/>
              <a:t>Однако правила, запрещающие употребление алкоголя несовершеннолетними существовали в 57,2% семей. </a:t>
            </a:r>
          </a:p>
          <a:p>
            <a:pPr lvl="0"/>
            <a:r>
              <a:rPr lang="ru-RU" sz="1200" dirty="0" smtClean="0"/>
              <a:t>Более половины девушек не уверены в реакции родителей на их употребление алкоголя: они не уверены ни в том, что им разрешат употребление алкоголя по достижению совершеннолетия, ни в наказании за употребление алкоголя до этого.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4A1A1-181A-46E8-B995-EABF87F5586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770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4A1A1-181A-46E8-B995-EABF87F5586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281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dirty="0" smtClean="0"/>
              <a:t>Большинство девушек считают, что им легко отказаться от алкоголя, практически во всех предложенных ситуациях. Самые низкие показатели получены для отказа при предложении алкоголя другом или подругой.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Наиболее важной причиной отказа от употребления алкоголя 76,0% девушек назвали желание принимать свои собственные решения, а не действовать под влиянием сверстников.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4A1A1-181A-46E8-B995-EABF87F5586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250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8B5-8F03-4BA5-A171-87CB20681153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3659-95A0-4739-AE23-AFE2798D26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8B5-8F03-4BA5-A171-87CB20681153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3659-95A0-4739-AE23-AFE2798D26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8B5-8F03-4BA5-A171-87CB20681153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3659-95A0-4739-AE23-AFE2798D26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8B5-8F03-4BA5-A171-87CB20681153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3659-95A0-4739-AE23-AFE2798D26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8B5-8F03-4BA5-A171-87CB20681153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3659-95A0-4739-AE23-AFE2798D26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8B5-8F03-4BA5-A171-87CB20681153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3659-95A0-4739-AE23-AFE2798D26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8B5-8F03-4BA5-A171-87CB20681153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3659-95A0-4739-AE23-AFE2798D26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8B5-8F03-4BA5-A171-87CB20681153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3659-95A0-4739-AE23-AFE2798D26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8B5-8F03-4BA5-A171-87CB20681153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3659-95A0-4739-AE23-AFE2798D26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8B5-8F03-4BA5-A171-87CB20681153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3659-95A0-4739-AE23-AFE2798D26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8B5-8F03-4BA5-A171-87CB20681153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3659-95A0-4739-AE23-AFE2798D26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678B5-8F03-4BA5-A171-87CB20681153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13659-95A0-4739-AE23-AFE2798D264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/>
              <a:t>ИЗУЧЕНИЕ СИТУАЦИИ С УПОТРЕБЛЕНИЕМ ПСИХОАКТИВНЫХ ВЕЩЕСТВ СРЕДИ </a:t>
            </a:r>
            <a:r>
              <a:rPr lang="ru-RU" sz="3100" b="1" dirty="0" smtClean="0"/>
              <a:t>ДЕВУШЕК</a:t>
            </a: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ru-RU" sz="3100" b="1" dirty="0" smtClean="0"/>
              <a:t>Санкт-Петербурга</a:t>
            </a:r>
            <a:br>
              <a:rPr lang="ru-RU" sz="3100" b="1" dirty="0" smtClean="0"/>
            </a:br>
            <a:r>
              <a:rPr lang="ru-RU" sz="3100" b="1" dirty="0" smtClean="0"/>
              <a:t>Осень 2019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Невский А.С. , Корчагина Г.А. , Гречаная Т. Б., 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Употребление алкоголя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272259"/>
              </p:ext>
            </p:extLst>
          </p:nvPr>
        </p:nvGraphicFramePr>
        <p:xfrm>
          <a:off x="457200" y="1600200"/>
          <a:ext cx="8229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592"/>
                <a:gridCol w="2088232"/>
                <a:gridCol w="1368152"/>
                <a:gridCol w="1296144"/>
                <a:gridCol w="1234480"/>
              </a:tblGrid>
              <a:tr h="370840">
                <a:tc>
                  <a:txBody>
                    <a:bodyPr/>
                    <a:lstStyle/>
                    <a:p>
                      <a:endParaRPr lang="ru-RU" sz="7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 ( не употребляла)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1-2 раза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3-5 раз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6+ раз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за всю жизнь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25,4%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19,2%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43,4%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за последние 12 месяцев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40,9%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24,0%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13,5%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21,6%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В) за последние 30 дней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69,2%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20,7%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4,3%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5,8%  </a:t>
                      </a:r>
                    </a:p>
                    <a:p>
                      <a:pPr algn="ctr"/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148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600" dirty="0"/>
              <a:t>Употребление </a:t>
            </a:r>
            <a:r>
              <a:rPr lang="ru-RU" sz="3600" dirty="0" smtClean="0"/>
              <a:t>алкоголя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968552"/>
          </a:xfrm>
        </p:spPr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/>
              <a:t>высоких дозах (более 6 стандартных единиц) в течение двух последних </a:t>
            </a:r>
            <a:r>
              <a:rPr lang="ru-RU" dirty="0" smtClean="0"/>
              <a:t>недель:</a:t>
            </a:r>
          </a:p>
          <a:p>
            <a:pPr lvl="1"/>
            <a:r>
              <a:rPr lang="ru-RU" dirty="0" smtClean="0">
                <a:solidFill>
                  <a:srgbClr val="C00000"/>
                </a:solidFill>
              </a:rPr>
              <a:t>Всего - 13,9</a:t>
            </a:r>
            <a:r>
              <a:rPr lang="ru-RU" dirty="0">
                <a:solidFill>
                  <a:srgbClr val="C00000"/>
                </a:solidFill>
              </a:rPr>
              <a:t>% </a:t>
            </a:r>
            <a:endParaRPr lang="ru-RU" dirty="0" smtClean="0">
              <a:solidFill>
                <a:srgbClr val="C00000"/>
              </a:solidFill>
            </a:endParaRPr>
          </a:p>
          <a:p>
            <a:pPr lvl="1"/>
            <a:r>
              <a:rPr lang="ru-RU" dirty="0">
                <a:solidFill>
                  <a:schemeClr val="tx2"/>
                </a:solidFill>
              </a:rPr>
              <a:t>1 раз - </a:t>
            </a:r>
            <a:r>
              <a:rPr lang="ru-RU" dirty="0" smtClean="0">
                <a:solidFill>
                  <a:schemeClr val="tx2"/>
                </a:solidFill>
              </a:rPr>
              <a:t>10,6</a:t>
            </a:r>
            <a:r>
              <a:rPr lang="ru-RU" dirty="0">
                <a:solidFill>
                  <a:schemeClr val="tx2"/>
                </a:solidFill>
              </a:rPr>
              <a:t>%, </a:t>
            </a:r>
            <a:endParaRPr lang="ru-RU" dirty="0" smtClean="0">
              <a:solidFill>
                <a:schemeClr val="tx2"/>
              </a:solidFill>
            </a:endParaRPr>
          </a:p>
          <a:p>
            <a:pPr lvl="1"/>
            <a:r>
              <a:rPr lang="ru-RU" dirty="0" smtClean="0">
                <a:solidFill>
                  <a:srgbClr val="C00000"/>
                </a:solidFill>
              </a:rPr>
              <a:t>два </a:t>
            </a:r>
            <a:r>
              <a:rPr lang="ru-RU" dirty="0">
                <a:solidFill>
                  <a:srgbClr val="C00000"/>
                </a:solidFill>
              </a:rPr>
              <a:t>раза – 1,4%, </a:t>
            </a:r>
            <a:endParaRPr lang="ru-RU" dirty="0" smtClean="0">
              <a:solidFill>
                <a:srgbClr val="C00000"/>
              </a:solidFill>
            </a:endParaRPr>
          </a:p>
          <a:p>
            <a:pPr lvl="1"/>
            <a:r>
              <a:rPr lang="ru-RU" dirty="0" smtClean="0">
                <a:solidFill>
                  <a:srgbClr val="C00000"/>
                </a:solidFill>
              </a:rPr>
              <a:t>три </a:t>
            </a:r>
            <a:r>
              <a:rPr lang="ru-RU" dirty="0">
                <a:solidFill>
                  <a:srgbClr val="C00000"/>
                </a:solidFill>
              </a:rPr>
              <a:t>и более – 2,0%.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866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Употребление других </a:t>
            </a:r>
            <a:r>
              <a:rPr lang="ru-RU" sz="3600" dirty="0" smtClean="0"/>
              <a:t>ПАВ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Об употреблении </a:t>
            </a:r>
            <a:r>
              <a:rPr lang="ru-RU" dirty="0" smtClean="0"/>
              <a:t>марихуаны сообщили: </a:t>
            </a:r>
          </a:p>
          <a:p>
            <a:pPr lvl="1"/>
            <a:r>
              <a:rPr lang="ru-RU" dirty="0" smtClean="0"/>
              <a:t>когда-либо </a:t>
            </a:r>
            <a:r>
              <a:rPr lang="ru-RU" dirty="0"/>
              <a:t>в жизни </a:t>
            </a:r>
            <a:r>
              <a:rPr lang="ru-RU" dirty="0" smtClean="0"/>
              <a:t>4,8</a:t>
            </a:r>
            <a:r>
              <a:rPr lang="ru-RU" dirty="0"/>
              <a:t>% девушек, из них 10 и более раз – 1,0%. </a:t>
            </a:r>
            <a:endParaRPr lang="ru-RU" dirty="0" smtClean="0"/>
          </a:p>
          <a:p>
            <a:pPr lvl="1"/>
            <a:r>
              <a:rPr lang="ru-RU" dirty="0" smtClean="0"/>
              <a:t>в </a:t>
            </a:r>
            <a:r>
              <a:rPr lang="ru-RU" dirty="0"/>
              <a:t>течение последнего года употребляли 3,9%, </a:t>
            </a:r>
            <a:endParaRPr lang="ru-RU" dirty="0" smtClean="0"/>
          </a:p>
          <a:p>
            <a:pPr lvl="1"/>
            <a:r>
              <a:rPr lang="ru-RU" dirty="0" smtClean="0"/>
              <a:t>в </a:t>
            </a:r>
            <a:r>
              <a:rPr lang="ru-RU" dirty="0"/>
              <a:t>течение последних 30 дней – 1,5%.</a:t>
            </a:r>
          </a:p>
          <a:p>
            <a:endParaRPr lang="ru-RU" dirty="0" smtClean="0"/>
          </a:p>
          <a:p>
            <a:r>
              <a:rPr lang="ru-RU" dirty="0" smtClean="0"/>
              <a:t>Об </a:t>
            </a:r>
            <a:r>
              <a:rPr lang="ru-RU" dirty="0"/>
              <a:t>употреблении других наркотиков сообщили 1,5% </a:t>
            </a:r>
            <a:r>
              <a:rPr lang="ru-RU" dirty="0" err="1"/>
              <a:t>респонденток</a:t>
            </a:r>
            <a:r>
              <a:rPr lang="ru-RU" dirty="0"/>
              <a:t>, из них 1,0% - течение 12 месяцев и в течение 30 дней 1-2 раза</a:t>
            </a:r>
          </a:p>
        </p:txBody>
      </p:sp>
    </p:spTree>
    <p:extLst>
      <p:ext uri="{BB962C8B-B14F-4D97-AF65-F5344CB8AC3E}">
        <p14:creationId xmlns:p14="http://schemas.microsoft.com/office/powerpoint/2010/main" val="3309279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Причины отказа от употребления алкоголя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861558"/>
              </p:ext>
            </p:extLst>
          </p:nvPr>
        </p:nvGraphicFramePr>
        <p:xfrm>
          <a:off x="683568" y="1412774"/>
          <a:ext cx="7848871" cy="5241628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6238282"/>
                <a:gridCol w="1610589"/>
              </a:tblGrid>
              <a:tr h="6454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Оцени, пожалуйста, насколько важна каждая из перечисленных ниже причин для того, чтобы ТЫ ЛИЧНО не пил(а) алкоголь.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5 - Это очень важно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(%)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а) Кроме употребления алкоголя есть много способов повеселиться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50,0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б) В моей семье есть правила, запрещающие употребления алкоголя в моем возрасте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38,9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в) Это может повредить моей репутации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40,9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г) Пить вредно для здоровья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58,7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д) Алкоголь стоит дорого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16,8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е) Употребление алкоголя может плохо отразиться на занятиях спортом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39,9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ж) Начав пить, трудно остановиться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35,6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з) Алкоголь неприятен на вкус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35,1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и) Я боюсь стать алкоголиком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44,7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й) Употребление алкоголя часто приводит к несчастным случаям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50,0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6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к) Я хочу принимать свои собственные решения, а не действовать под влиянием сверстников</a:t>
                      </a:r>
                      <a:endParaRPr lang="ru-RU" sz="18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76,0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686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Тематика профилактических  занятий /лекций в учебном заведении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023331"/>
              </p:ext>
            </p:extLst>
          </p:nvPr>
        </p:nvGraphicFramePr>
        <p:xfrm>
          <a:off x="611560" y="1412776"/>
          <a:ext cx="7848871" cy="5128076"/>
        </p:xfrm>
        <a:graphic>
          <a:graphicData uri="http://schemas.openxmlformats.org/drawingml/2006/table">
            <a:tbl>
              <a:tblPr firstRow="1" firstCol="1" bandRow="1"/>
              <a:tblGrid>
                <a:gridCol w="5203332"/>
                <a:gridCol w="2645539"/>
              </a:tblGrid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Темы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Положительные ответы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8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Обсуждение того, что может случиться с людьми, употребляющими алкоголь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70,2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8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Обсуждение того, что может случиться с людьми, употребляющими наркотики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71,2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8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Обсуждение того, почему молодые люди начинают пить алкоголь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33,7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8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Обсуждение того, почему молодые люди начинают употреблять наркотики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38,5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Слушали кого-то из полиции, говорившего об алкоголе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31,3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Слушали кого-то из полиции, говорившего о наркотиках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35,6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61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Знания об </a:t>
            </a:r>
            <a:r>
              <a:rPr lang="ru-RU" sz="3600" dirty="0" smtClean="0"/>
              <a:t>алкоголе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4199846"/>
              </p:ext>
            </p:extLst>
          </p:nvPr>
        </p:nvGraphicFramePr>
        <p:xfrm>
          <a:off x="899592" y="1628800"/>
          <a:ext cx="7560840" cy="499673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5135034"/>
                <a:gridCol w="1580317"/>
                <a:gridCol w="845489"/>
              </a:tblGrid>
              <a:tr h="6975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Правильные ответы (%)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Не знают (%)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а. Употребление алкоголя придает людям энергию.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54,3 (нет)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31,7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5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б. Наркотики вызывают больше смертей среди молодежи, чем алкоголь.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2,4 (нет)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26,9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4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в. Только некоторые в моем возрасте пьют алкоголь.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51,0 (да)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19,7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5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г. Большинство моих сверстников будет пить алкоголь по достижению совершеннолетия (к 18 годам)</a:t>
                      </a: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21,6 (да)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52,4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5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д. Те мои ровесники, которые употребляют алкоголь, чаще имеют неприятности с полицией.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15,9 (да)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35,6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5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е. Реклама пива, вина и алкоголя пытается внушить моим ровесникам, что пить - это хорошо.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21,6 (да)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34,6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57338" y="26892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062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Выводы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7260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1. Данное исследование показало распространенность употребления ПАВ среди девушек в крупном городе: </a:t>
            </a:r>
          </a:p>
          <a:p>
            <a:pPr lvl="0"/>
            <a:r>
              <a:rPr lang="ru-RU" dirty="0"/>
              <a:t>Среди девушек употребление алкоголя было распространено более широко (74,6% употребляли в течение жизни), чем курение сигарет (42,3% курили в течение жизни). </a:t>
            </a:r>
          </a:p>
          <a:p>
            <a:pPr lvl="0"/>
            <a:r>
              <a:rPr lang="ru-RU" dirty="0"/>
              <a:t>Регулярными курильщиками были 5,3% девушек. </a:t>
            </a:r>
          </a:p>
          <a:p>
            <a:pPr lvl="0"/>
            <a:r>
              <a:rPr lang="ru-RU" dirty="0"/>
              <a:t>К группе частого потребления алкоголя (10 и более раз в течении года)  относили себя 14,9% участниц исследования. </a:t>
            </a:r>
            <a:endParaRPr lang="ru-RU" dirty="0" smtClean="0"/>
          </a:p>
          <a:p>
            <a:pPr lvl="0"/>
            <a:r>
              <a:rPr lang="ru-RU" dirty="0" smtClean="0"/>
              <a:t>Об </a:t>
            </a:r>
            <a:r>
              <a:rPr lang="ru-RU" dirty="0"/>
              <a:t>употреблении алкоголя в высоких дозах (более 6 стандартных единиц) в течение двух последних недель сообщили 13,9% девушек. </a:t>
            </a:r>
            <a:endParaRPr lang="ru-RU" dirty="0" smtClean="0"/>
          </a:p>
          <a:p>
            <a:pPr lvl="0"/>
            <a:r>
              <a:rPr lang="ru-RU" dirty="0" smtClean="0"/>
              <a:t>Следовательно</a:t>
            </a:r>
            <a:r>
              <a:rPr lang="ru-RU" dirty="0"/>
              <a:t>, около 15% девушек могут быть отнесены в группу повышенного риска, связанного с употреблением алкоголя.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8466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Выводы </a:t>
            </a:r>
            <a:r>
              <a:rPr lang="ru-RU" sz="3600" dirty="0" smtClean="0"/>
              <a:t>(2)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7260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Об </a:t>
            </a:r>
            <a:r>
              <a:rPr lang="ru-RU" dirty="0"/>
              <a:t>использовании электронных сигарет или «</a:t>
            </a:r>
            <a:r>
              <a:rPr lang="ru-RU" dirty="0" err="1"/>
              <a:t>вэйпов</a:t>
            </a:r>
            <a:r>
              <a:rPr lang="ru-RU" dirty="0"/>
              <a:t>» в течение жизни сообщили 43,7% </a:t>
            </a:r>
            <a:r>
              <a:rPr lang="ru-RU" dirty="0" err="1"/>
              <a:t>респонденток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Об употреблении марихуаны когда-либо в жизни сообщили 4,8% девушек.</a:t>
            </a:r>
          </a:p>
          <a:p>
            <a:pPr lvl="0"/>
            <a:r>
              <a:rPr lang="ru-RU" dirty="0"/>
              <a:t>Об употреблении других наркотиков сообщили 1,5% </a:t>
            </a:r>
            <a:r>
              <a:rPr lang="ru-RU" dirty="0" err="1"/>
              <a:t>респонденток</a:t>
            </a:r>
            <a:r>
              <a:rPr lang="ru-RU" dirty="0"/>
              <a:t>, из них 1,0% признались в употреблении 1-2 раза в течение последних 12 месяцев и в течение 30 дней. </a:t>
            </a:r>
            <a:endParaRPr lang="ru-RU" dirty="0" smtClean="0"/>
          </a:p>
          <a:p>
            <a:pPr lvl="0"/>
            <a:r>
              <a:rPr lang="ru-RU" dirty="0" smtClean="0"/>
              <a:t>Таким </a:t>
            </a:r>
            <a:r>
              <a:rPr lang="ru-RU" dirty="0"/>
              <a:t>образом, создается картина начала экспериментирования с наркотиками, что требует профилактических мер для предотвращения распространения употребления наркотиков среди </a:t>
            </a:r>
            <a:r>
              <a:rPr lang="ru-RU" dirty="0" smtClean="0"/>
              <a:t>девушек.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7176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Выводы </a:t>
            </a:r>
            <a:r>
              <a:rPr lang="ru-RU" sz="3600" dirty="0" smtClean="0"/>
              <a:t>(3)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726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Знания </a:t>
            </a:r>
            <a:r>
              <a:rPr lang="ru-RU" b="1" dirty="0"/>
              <a:t>девушек об алкоголе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Высокая доля неопределенных ответов и низкий процент правильных ответов на часть вопросов свидетельствует о важности предоставления девушкам достоверной информации об алкоголе. </a:t>
            </a:r>
          </a:p>
          <a:p>
            <a:pPr lvl="0"/>
            <a:r>
              <a:rPr lang="ru-RU" dirty="0"/>
              <a:t>Наиболее низкой доля правильных ответов была на вопрос о сравнении смертности молодежи, связанной с наркотиками и алкоголем, что показывает недостаточность знаний о негативных последствиях употребления алкоголя. </a:t>
            </a:r>
            <a:endParaRPr lang="ru-RU" dirty="0" smtClean="0"/>
          </a:p>
          <a:p>
            <a:pPr lvl="0"/>
            <a:endParaRPr lang="ru-RU" dirty="0"/>
          </a:p>
          <a:p>
            <a:pPr marL="0" indent="0">
              <a:buNone/>
            </a:pPr>
            <a:r>
              <a:rPr lang="ru-RU" b="1" dirty="0" smtClean="0"/>
              <a:t>Тематика профилактических  </a:t>
            </a:r>
            <a:r>
              <a:rPr lang="ru-RU" b="1" dirty="0"/>
              <a:t>занятий /лекций в учебных заведениях </a:t>
            </a:r>
          </a:p>
          <a:p>
            <a:r>
              <a:rPr lang="ru-RU" dirty="0" smtClean="0"/>
              <a:t>Наиболее </a:t>
            </a:r>
            <a:r>
              <a:rPr lang="ru-RU" dirty="0"/>
              <a:t>часто тематикой </a:t>
            </a:r>
            <a:r>
              <a:rPr lang="ru-RU" dirty="0" smtClean="0"/>
              <a:t>было </a:t>
            </a:r>
            <a:r>
              <a:rPr lang="ru-RU" dirty="0"/>
              <a:t>обсуждение негативных последствий употребления алкоголя и наркотиков. </a:t>
            </a:r>
            <a:endParaRPr lang="ru-RU" dirty="0" smtClean="0"/>
          </a:p>
          <a:p>
            <a:r>
              <a:rPr lang="ru-RU" dirty="0" smtClean="0"/>
              <a:t>Около </a:t>
            </a:r>
            <a:r>
              <a:rPr lang="ru-RU" dirty="0"/>
              <a:t>трети респондентов сообщили об обсуждении причин начала употребления ПАВ и об участии полиции в профилактических мероприятиях.</a:t>
            </a:r>
          </a:p>
        </p:txBody>
      </p:sp>
    </p:spTree>
    <p:extLst>
      <p:ext uri="{BB962C8B-B14F-4D97-AF65-F5344CB8AC3E}">
        <p14:creationId xmlns:p14="http://schemas.microsoft.com/office/powerpoint/2010/main" val="745247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2"/>
                </a:solidFill>
              </a:rPr>
              <a:t>Спасибо!</a:t>
            </a:r>
          </a:p>
          <a:p>
            <a:pPr algn="ctr"/>
            <a:r>
              <a:rPr lang="ru-RU" sz="3200" dirty="0" smtClean="0">
                <a:solidFill>
                  <a:schemeClr val="tx2"/>
                </a:solidFill>
              </a:rPr>
              <a:t>Вопросы?</a:t>
            </a:r>
            <a:endParaRPr lang="ru-RU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516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Социально-демографические характеристики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 smtClean="0"/>
              <a:t>В </a:t>
            </a:r>
            <a:r>
              <a:rPr lang="ru-RU" sz="2400" dirty="0"/>
              <a:t>исследование приняли </a:t>
            </a:r>
            <a:r>
              <a:rPr lang="ru-RU" sz="2400" dirty="0" smtClean="0"/>
              <a:t>участие: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208 девушек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возрасте от 14 лет до </a:t>
            </a:r>
            <a:r>
              <a:rPr lang="ru-RU" sz="2400" dirty="0" smtClean="0"/>
              <a:t>21 года  </a:t>
            </a:r>
            <a:r>
              <a:rPr lang="en-US" sz="2400" dirty="0" smtClean="0"/>
              <a:t>(</a:t>
            </a:r>
            <a:r>
              <a:rPr lang="ru-RU" sz="2400" dirty="0" smtClean="0"/>
              <a:t>средний </a:t>
            </a:r>
            <a:r>
              <a:rPr lang="ru-RU" sz="2400" dirty="0"/>
              <a:t>возраст 16,4 </a:t>
            </a:r>
            <a:r>
              <a:rPr lang="ru-RU" sz="2400" dirty="0" smtClean="0"/>
              <a:t>года</a:t>
            </a:r>
            <a:r>
              <a:rPr lang="en-US" sz="2400" dirty="0" smtClean="0"/>
              <a:t>)</a:t>
            </a:r>
            <a:r>
              <a:rPr lang="ru-RU" sz="2400" dirty="0" smtClean="0"/>
              <a:t>,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пяти образовательных учреждениях СПб: в трех колледжах (медицинском, музыкальном и педагогическом), а также в старших классах средних школ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marL="0" indent="0">
              <a:buNone/>
            </a:pPr>
            <a:r>
              <a:rPr lang="ru-RU" sz="2400" u="sng" dirty="0" smtClean="0"/>
              <a:t>Проживали</a:t>
            </a:r>
            <a:r>
              <a:rPr lang="ru-RU" sz="2400" u="sng" dirty="0"/>
              <a:t>:</a:t>
            </a:r>
            <a:r>
              <a:rPr lang="ru-RU" sz="2400" u="sng" dirty="0" smtClean="0"/>
              <a:t> </a:t>
            </a:r>
          </a:p>
          <a:p>
            <a:r>
              <a:rPr lang="ru-RU" sz="2400" dirty="0" smtClean="0"/>
              <a:t>с </a:t>
            </a:r>
            <a:r>
              <a:rPr lang="ru-RU" sz="2400" dirty="0"/>
              <a:t>двумя родителями </a:t>
            </a:r>
            <a:r>
              <a:rPr lang="ru-RU" sz="2400" dirty="0" smtClean="0"/>
              <a:t>48,7%, </a:t>
            </a:r>
          </a:p>
          <a:p>
            <a:r>
              <a:rPr lang="ru-RU" sz="2400" dirty="0" smtClean="0"/>
              <a:t>в </a:t>
            </a:r>
            <a:r>
              <a:rPr lang="ru-RU" sz="2400" dirty="0"/>
              <a:t>смешанной семье с отчимом или мачехой – 11,7% ,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неполной семье с одной матерью – 21,1%, </a:t>
            </a:r>
            <a:r>
              <a:rPr lang="ru-RU" sz="2400" dirty="0" smtClean="0"/>
              <a:t>с </a:t>
            </a:r>
            <a:r>
              <a:rPr lang="ru-RU" sz="2400" dirty="0"/>
              <a:t>отцом – 1,4%, </a:t>
            </a:r>
            <a:endParaRPr lang="ru-RU" sz="2400" dirty="0" smtClean="0"/>
          </a:p>
          <a:p>
            <a:r>
              <a:rPr lang="ru-RU" sz="2400" dirty="0" smtClean="0"/>
              <a:t>с </a:t>
            </a:r>
            <a:r>
              <a:rPr lang="ru-RU" sz="2400" dirty="0"/>
              <a:t>другими родственниками – 4,3%, </a:t>
            </a:r>
            <a:endParaRPr lang="ru-RU" sz="2400" dirty="0" smtClean="0"/>
          </a:p>
          <a:p>
            <a:r>
              <a:rPr lang="ru-RU" sz="2400" dirty="0" smtClean="0"/>
              <a:t>с </a:t>
            </a:r>
            <a:r>
              <a:rPr lang="ru-RU" sz="2400" dirty="0"/>
              <a:t>другими людьми (не родственниками) – </a:t>
            </a:r>
            <a:r>
              <a:rPr lang="ru-RU" sz="2400" dirty="0" smtClean="0"/>
              <a:t>8,2%</a:t>
            </a:r>
          </a:p>
          <a:p>
            <a:r>
              <a:rPr lang="ru-RU" sz="2400" dirty="0" smtClean="0"/>
              <a:t>с</a:t>
            </a:r>
            <a:r>
              <a:rPr lang="ru-RU" sz="2400" dirty="0" smtClean="0"/>
              <a:t> </a:t>
            </a:r>
            <a:r>
              <a:rPr lang="ru-RU" sz="2400" dirty="0"/>
              <a:t>братьями и/или сестрами в семьях с разным </a:t>
            </a:r>
            <a:r>
              <a:rPr lang="ru-RU" sz="2400" dirty="0" smtClean="0"/>
              <a:t>составом– </a:t>
            </a:r>
            <a:r>
              <a:rPr lang="ru-RU" sz="2400" dirty="0"/>
              <a:t>49,1</a:t>
            </a:r>
            <a:r>
              <a:rPr lang="ru-RU" sz="2400" dirty="0" smtClean="0"/>
              <a:t>%.</a:t>
            </a:r>
            <a:endParaRPr lang="ru-RU" sz="2400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Отношение родителей к употреблению алкоголя девушками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742063"/>
              </p:ext>
            </p:extLst>
          </p:nvPr>
        </p:nvGraphicFramePr>
        <p:xfrm>
          <a:off x="1043608" y="1690688"/>
          <a:ext cx="7488832" cy="4776768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5086129"/>
                <a:gridCol w="1565266"/>
                <a:gridCol w="837437"/>
              </a:tblGrid>
              <a:tr h="921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Утвердительные ответы (%)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Не знают (%)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а. Мои родители говорили со мной о проблемах, которые может вызвать употребление алкоголя</a:t>
                      </a:r>
                      <a:r>
                        <a:rPr lang="ru-RU" sz="2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76,9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1,9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б. В моей семье есть правила, запрещающие употребление алкоголя в моем возрасте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57,2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11,6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в. Я думаю, что мои родители разрешат мне пить алкоголь по достижению совершеннолетия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43,3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28,8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3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г. Родители накажут меня, если узнают, что я пила алкоголь. 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35,6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26,9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57338" y="2986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15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Предполагаемая доступность алкоголя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647451"/>
              </p:ext>
            </p:extLst>
          </p:nvPr>
        </p:nvGraphicFramePr>
        <p:xfrm>
          <a:off x="827584" y="1556792"/>
          <a:ext cx="7632848" cy="513551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721275"/>
                <a:gridCol w="1706175"/>
                <a:gridCol w="1205398"/>
              </a:tblGrid>
              <a:tr h="1354180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Расскажи, пожалуйста, насколько трудно тебе и твоим сверстникам достать алкоголь, если они попробуют сделать следующее: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Средние значения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(1-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 с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овсем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не трудно, 5- очень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трудно)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5 - Очень трудно (%)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909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а. Сами купить пиво, вино или водку в магазине?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3,3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34,6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333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б. Попросить купить алкоголь для себя у старших брата или сестры?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3,2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32,7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909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в. Попросить купить алкоголь для себя у других старших?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3,2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35,1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909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г. Заказать алкогольный напиток в баре?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3,6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41,3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909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д. Взять его без разрешения дома у себя или у друга?</a:t>
                      </a:r>
                      <a:endParaRPr lang="ru-RU" sz="20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3,8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49,0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333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е. Найти вечеринку (компанию), где можно выпить алкоголь?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2,8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23,6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384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Навыки отказа от алкоголя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295313"/>
              </p:ext>
            </p:extLst>
          </p:nvPr>
        </p:nvGraphicFramePr>
        <p:xfrm>
          <a:off x="899592" y="1556792"/>
          <a:ext cx="7632848" cy="446449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516001"/>
                <a:gridCol w="1942687"/>
                <a:gridCol w="1174160"/>
              </a:tblGrid>
              <a:tr h="1584176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Насколько ты уверен(а), что сможешь сказать “нет”, если тебе предложат выпить алкоголь в следующих ситуациях: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Средние значения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(1 - смогу сказать: Нет,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5- НЕ смогу сказать: Нет)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Смогу сказать: Нет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(%)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а. В доме друга (подруги)?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1,8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63,9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б. Твои старшие брат или сестра?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1,8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64,4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в. Другие взрослые?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1,6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79,8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г. На вечеринке или дискотеке?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1,8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61,5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д. Твой (я) друг или подруга?</a:t>
                      </a:r>
                      <a:endParaRPr lang="ru-RU" sz="24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2,1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56,7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11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Употребление ПАВ </a:t>
            </a:r>
            <a:r>
              <a:rPr lang="ru-RU" sz="3600" dirty="0" smtClean="0"/>
              <a:t>друзьями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8013904"/>
              </p:ext>
            </p:extLst>
          </p:nvPr>
        </p:nvGraphicFramePr>
        <p:xfrm>
          <a:off x="457200" y="1420539"/>
          <a:ext cx="8229600" cy="505149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238244"/>
                <a:gridCol w="1841784"/>
                <a:gridCol w="2149572"/>
              </a:tblGrid>
              <a:tr h="5229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Как ты думаешь, сколько из твоих друзей: 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Средние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значения</a:t>
                      </a: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(1 – никто; 5 – практически все)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5 - Практически  все (%)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98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а) Регулярно курят сигареты?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2,7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11,1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98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б) Курят «вэйпы» (электронные сигареты)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2,6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12,5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98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в) Пьют алкогольные напитки (пиво, вино, водку)?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2,9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15,9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00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г) Напиваются так, что у них становится нетвердой походка, бывает тошнота, рвота?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1,7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3,8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98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д) Курят марихуану (анашу, травку) или гашиш ?</a:t>
                      </a:r>
                      <a:endParaRPr lang="ru-RU" sz="20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1,4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2,9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98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е) Употребляют другие наркотики?</a:t>
                      </a:r>
                      <a:endParaRPr lang="ru-RU" sz="20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1,3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1,4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30400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95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Предложение ПАВ друзьями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694731"/>
              </p:ext>
            </p:extLst>
          </p:nvPr>
        </p:nvGraphicFramePr>
        <p:xfrm>
          <a:off x="539552" y="1556792"/>
          <a:ext cx="8229600" cy="459482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114800"/>
                <a:gridCol w="1372697"/>
                <a:gridCol w="2742103"/>
              </a:tblGrid>
              <a:tr h="13126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Предлагали ли тебе твои друзья или знакомые: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Средние значения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(1 – никогда; 5 – много раз)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5 - Много раз (%)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3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Выкурить сигарету?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2,4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16,3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3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Выпить алкогольный напиток?</a:t>
                      </a:r>
                      <a:endParaRPr lang="ru-RU" sz="200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2,9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20,7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3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Напиться?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2,2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11,1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3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Попробовать марихуану?</a:t>
                      </a:r>
                      <a:endParaRPr lang="ru-RU" sz="20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1,5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1,9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3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Покурить электронные сигареты» («вэйпы)?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2,4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16,3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3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Попробовать другие наркотики?</a:t>
                      </a:r>
                      <a:endParaRPr lang="ru-RU" sz="20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1,2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1,4</a:t>
                      </a: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4456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Курение </a:t>
            </a:r>
            <a:r>
              <a:rPr lang="ru-RU" sz="3600" dirty="0" smtClean="0"/>
              <a:t>сигарет (%)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8717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941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Использование электронных сигарет или «</a:t>
            </a:r>
            <a:r>
              <a:rPr lang="ru-RU" sz="3200" dirty="0" err="1"/>
              <a:t>вэйпов</a:t>
            </a:r>
            <a:r>
              <a:rPr lang="ru-RU" sz="3200" dirty="0"/>
              <a:t>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9275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78409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1522</Words>
  <Application>Microsoft Office PowerPoint</Application>
  <PresentationFormat>Экран (4:3)</PresentationFormat>
  <Paragraphs>259</Paragraphs>
  <Slides>19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ИЗУЧЕНИЕ СИТУАЦИИ С УПОТРЕБЛЕНИЕМ ПСИХОАКТИВНЫХ ВЕЩЕСТВ СРЕДИ ДЕВУШЕК Санкт-Петербурга Осень 2019 </vt:lpstr>
      <vt:lpstr>Социально-демографические характеристики</vt:lpstr>
      <vt:lpstr>Отношение родителей к употреблению алкоголя девушками </vt:lpstr>
      <vt:lpstr>Предполагаемая доступность алкоголя</vt:lpstr>
      <vt:lpstr>Навыки отказа от алкоголя</vt:lpstr>
      <vt:lpstr>Употребление ПАВ друзьями</vt:lpstr>
      <vt:lpstr>Предложение ПАВ друзьями</vt:lpstr>
      <vt:lpstr>Курение сигарет (%)</vt:lpstr>
      <vt:lpstr>Использование электронных сигарет или «вэйпов»</vt:lpstr>
      <vt:lpstr>Употребление алкоголя</vt:lpstr>
      <vt:lpstr>Употребление алкоголя</vt:lpstr>
      <vt:lpstr>Употребление других ПАВ</vt:lpstr>
      <vt:lpstr>Причины отказа от употребления алкоголя</vt:lpstr>
      <vt:lpstr>Тематика профилактических  занятий /лекций в учебном заведении</vt:lpstr>
      <vt:lpstr>Знания об алкоголе</vt:lpstr>
      <vt:lpstr>Выводы </vt:lpstr>
      <vt:lpstr>Выводы (2)</vt:lpstr>
      <vt:lpstr>Выводы (3)</vt:lpstr>
      <vt:lpstr>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ИЗУЧЕНИЕ СИТУАЦИИ С УПОТРЕБЛЕНИЕМ ПСИХОАКТИВНЫХ ВЕЩЕСТВ СРЕДИ ДЕВУШЕК*</dc:title>
  <dc:creator>ПК121</dc:creator>
  <cp:lastModifiedBy>Татьяна</cp:lastModifiedBy>
  <cp:revision>38</cp:revision>
  <dcterms:created xsi:type="dcterms:W3CDTF">2020-03-20T11:06:09Z</dcterms:created>
  <dcterms:modified xsi:type="dcterms:W3CDTF">2020-03-23T06:10:32Z</dcterms:modified>
</cp:coreProperties>
</file>