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63" r:id="rId4"/>
    <p:sldId id="259" r:id="rId5"/>
    <p:sldId id="260" r:id="rId6"/>
    <p:sldId id="264" r:id="rId7"/>
    <p:sldId id="261" r:id="rId8"/>
    <p:sldId id="265" r:id="rId9"/>
    <p:sldId id="262" r:id="rId10"/>
  </p:sldIdLst>
  <p:sldSz cx="12188825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864" userDrawn="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ABFCF23-3B69-468F-B69F-88F6DE6A72F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434" autoAdjust="0"/>
  </p:normalViewPr>
  <p:slideViewPr>
    <p:cSldViewPr showGuides="1">
      <p:cViewPr varScale="1">
        <p:scale>
          <a:sx n="70" d="100"/>
          <a:sy n="70" d="100"/>
        </p:scale>
        <p:origin x="732" y="48"/>
      </p:cViewPr>
      <p:guideLst>
        <p:guide orient="horz" pos="2160"/>
        <p:guide orient="horz" pos="1008"/>
        <p:guide orient="horz" pos="3888"/>
        <p:guide orient="horz" pos="864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0" d="100"/>
          <a:sy n="90" d="100"/>
        </p:scale>
        <p:origin x="3024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C82C08E-073B-4E86-8A8C-569E264069F9}" type="datetime1">
              <a:rPr lang="ru-RU" smtClean="0"/>
              <a:t>22.03.2020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49009A61-334A-4E3D-9ED3-665D59CBDD22}" type="datetime1">
              <a:rPr lang="ru-RU" noProof="0" smtClean="0"/>
              <a:t>22.03.2020</a:t>
            </a:fld>
            <a:endParaRPr lang="ru-RU" noProof="0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 smtClean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41221E5-7225-48EB-A4EE-420E7BFCF705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957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41221E5-7225-48EB-A4EE-420E7BFCF705}" type="slidenum">
              <a:rPr lang="ru-RU" smtClean="0"/>
              <a:pPr rtl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2077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41221E5-7225-48EB-A4EE-420E7BFCF705}" type="slidenum">
              <a:rPr lang="ru-RU" smtClean="0"/>
              <a:pPr rtl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1365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41221E5-7225-48EB-A4EE-420E7BFCF705}" type="slidenum">
              <a:rPr lang="ru-RU" smtClean="0"/>
              <a:pPr rtl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1654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41221E5-7225-48EB-A4EE-420E7BFCF705}" type="slidenum">
              <a:rPr lang="ru-RU" smtClean="0"/>
              <a:pPr rtl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42476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41221E5-7225-48EB-A4EE-420E7BFCF705}" type="slidenum">
              <a:rPr lang="ru-RU" smtClean="0"/>
              <a:pPr rtl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18116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41221E5-7225-48EB-A4EE-420E7BFCF705}" type="slidenum">
              <a:rPr lang="ru-RU" smtClean="0"/>
              <a:pPr rtl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91175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41221E5-7225-48EB-A4EE-420E7BFCF705}" type="slidenum">
              <a:rPr lang="ru-RU" smtClean="0"/>
              <a:pPr rtl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56303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41221E5-7225-48EB-A4EE-420E7BFCF705}" type="slidenum">
              <a:rPr lang="ru-RU" smtClean="0"/>
              <a:pPr rtl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231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ltGray">
      <p:bgPr>
        <a:gradFill rotWithShape="1">
          <a:gsLst>
            <a:gs pos="0">
              <a:schemeClr val="tx2">
                <a:lumMod val="20000"/>
                <a:lumOff val="80000"/>
              </a:schemeClr>
            </a:gs>
            <a:gs pos="90000">
              <a:schemeClr val="tx2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 rtlCol="0">
            <a:noAutofit/>
          </a:bodyPr>
          <a:lstStyle>
            <a:lvl1pPr>
              <a:defRPr sz="5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699025" y="6356351"/>
            <a:ext cx="1218883" cy="36512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380180A6-ED09-4FE0-BCA7-F662AEEB3611}" type="datetime1">
              <a:rPr lang="ru-RU" noProof="0" smtClean="0"/>
              <a:t>22.03.2020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114708" y="6356351"/>
            <a:ext cx="3974065" cy="36512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285571" y="6356351"/>
            <a:ext cx="609441" cy="36512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pic>
        <p:nvPicPr>
          <p:cNvPr id="55" name="Рисунок 2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Прямоугольник 35"/>
          <p:cNvSpPr/>
          <p:nvPr userDrawn="1"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01147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 noProof="0" dirty="0" smtClean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FA4EB34-E579-42F1-A8FF-3A2B42F4A039}" type="datetime1">
              <a:rPr lang="ru-RU" noProof="0" smtClean="0"/>
              <a:t>22.03.2020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3496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>
            <a:lvl5pPr>
              <a:defRPr/>
            </a:lvl5pPr>
          </a:lstStyle>
          <a:p>
            <a:pPr lvl="0" rtl="0"/>
            <a:r>
              <a:rPr lang="ru-RU" noProof="0" dirty="0" smtClean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09AAA70-D255-4723-9D0D-4CC1CD7926BA}" type="datetime1">
              <a:rPr lang="ru-RU" noProof="0" smtClean="0"/>
              <a:t>22.03.2020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11885691" y="0"/>
            <a:ext cx="304721" cy="6858000"/>
          </a:xfrm>
          <a:prstGeom prst="rect">
            <a:avLst/>
          </a:prstGeom>
          <a:solidFill>
            <a:schemeClr val="tx2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848637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 noProof="0" dirty="0" smtClean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3EE5775E-EE84-43FA-B658-00C52BC6EE37}" type="datetime1">
              <a:rPr lang="ru-RU" noProof="0" smtClean="0"/>
              <a:t>22.03.2020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532199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454" y="1600201"/>
            <a:ext cx="8283272" cy="2654064"/>
          </a:xfrm>
        </p:spPr>
        <p:txBody>
          <a:bodyPr rtlCol="0" anchor="b">
            <a:normAutofit/>
          </a:bodyPr>
          <a:lstStyle>
            <a:lvl1pPr algn="l">
              <a:defRPr sz="5400" b="0" cap="none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19454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492A09E5-547A-4DFE-B57B-900A15B1E024}" type="datetime1">
              <a:rPr lang="ru-RU" noProof="0" smtClean="0"/>
              <a:t>22.03.2020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pic>
        <p:nvPicPr>
          <p:cNvPr id="7" name="Рисунок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Прямоугольник 8"/>
          <p:cNvSpPr/>
          <p:nvPr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28736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 hasCustomPrompt="1"/>
          </p:nvPr>
        </p:nvSpPr>
        <p:spPr>
          <a:xfrm>
            <a:off x="1935496" y="1600200"/>
            <a:ext cx="4572000" cy="4572000"/>
          </a:xfrm>
        </p:spPr>
        <p:txBody>
          <a:bodyPr rtlCol="0"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 dirty="0" smtClean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6824328" y="1600200"/>
            <a:ext cx="4572000" cy="4572000"/>
          </a:xfrm>
        </p:spPr>
        <p:txBody>
          <a:bodyPr rtlCol="0"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ru-RU" noProof="0" dirty="0" smtClean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EF0768E7-63C1-42EC-B817-D816F8D37737}" type="datetime1">
              <a:rPr lang="ru-RU" noProof="0" smtClean="0"/>
              <a:t>22.03.2020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053845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3413" y="177800"/>
            <a:ext cx="9472824" cy="1239837"/>
          </a:xfrm>
        </p:spPr>
        <p:txBody>
          <a:bodyPr rtlCol="0"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36615" y="1499616"/>
            <a:ext cx="4572000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1936615" y="2514706"/>
            <a:ext cx="4572000" cy="3657493"/>
          </a:xfrm>
        </p:spPr>
        <p:txBody>
          <a:bodyPr rtlCol="0"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ru-RU" noProof="0" dirty="0" smtClean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824328" y="1499616"/>
            <a:ext cx="4572000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 hasCustomPrompt="1"/>
          </p:nvPr>
        </p:nvSpPr>
        <p:spPr>
          <a:xfrm>
            <a:off x="6824328" y="2514600"/>
            <a:ext cx="4572000" cy="3655568"/>
          </a:xfrm>
        </p:spPr>
        <p:txBody>
          <a:bodyPr rtlCol="0"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 dirty="0" smtClean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05CFB9F1-ED93-4C56-8A65-76E4C13EA370}" type="datetime1">
              <a:rPr lang="ru-RU" noProof="0" smtClean="0"/>
              <a:t>22.03.2020</a:t>
            </a:fld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84896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312D8107-8C6E-41DD-932B-AF5BF2620177}" type="datetime1">
              <a:rPr lang="ru-RU" noProof="0" smtClean="0"/>
              <a:t>22.03.2020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087922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>
          <a:xfrm>
            <a:off x="5180250" y="6356351"/>
            <a:ext cx="1218883" cy="365125"/>
          </a:xfrm>
        </p:spPr>
        <p:txBody>
          <a:bodyPr rtlCol="0"/>
          <a:lstStyle/>
          <a:p>
            <a:pPr rtl="0"/>
            <a:fld id="{3203301E-887F-4FB3-AD1C-F7D66B36F947}" type="datetime1">
              <a:rPr lang="ru-RU" noProof="0" smtClean="0"/>
              <a:t>22.03.2020</a:t>
            </a:fld>
            <a:endParaRPr lang="ru-RU" noProof="0" dirty="0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6595933" y="6356351"/>
            <a:ext cx="3974065" cy="365125"/>
          </a:xfrm>
        </p:spPr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766796" y="6356351"/>
            <a:ext cx="609441" cy="365125"/>
          </a:xfrm>
        </p:spPr>
        <p:txBody>
          <a:bodyPr rtlCol="0"/>
          <a:lstStyle/>
          <a:p>
            <a:pPr rtl="0"/>
            <a:fld id="{7DC1BBB0-96F0-4077-A278-0F3FB5C104D3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97328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5180251" y="482600"/>
            <a:ext cx="6195986" cy="5689600"/>
          </a:xfrm>
        </p:spPr>
        <p:txBody>
          <a:bodyPr rtlCol="0"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ru-RU" noProof="0" dirty="0" smtClean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12A542F-6693-422C-99EE-799B3BC8C665}" type="datetime1">
              <a:rPr lang="ru-RU" noProof="0" smtClean="0"/>
              <a:t>22.03.2020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476394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B5A3D12-FD16-4D05-9670-0D8A9E46F851}" type="datetime1">
              <a:rPr lang="ru-RU" noProof="0" smtClean="0"/>
              <a:t>22.03.2020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256456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2">
                <a:lumMod val="20000"/>
                <a:lumOff val="80000"/>
              </a:schemeClr>
            </a:gs>
            <a:gs pos="90000">
              <a:schemeClr val="tx2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3413" y="177800"/>
            <a:ext cx="9472824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noProof="0" dirty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03413" y="1600200"/>
            <a:ext cx="9472824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 smtClean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fld id="{A78DA4FF-DEEE-4C08-8C58-FDB19D2E37F9}" type="datetime1">
              <a:rPr lang="ru-RU" noProof="0" smtClean="0"/>
              <a:t>22.03.2020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1885691" y="0"/>
            <a:ext cx="304721" cy="6858000"/>
          </a:xfrm>
          <a:prstGeom prst="rect">
            <a:avLst/>
          </a:prstGeom>
          <a:solidFill>
            <a:schemeClr val="tx2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noProof="0" dirty="0"/>
          </a:p>
        </p:txBody>
      </p:sp>
      <p:pic>
        <p:nvPicPr>
          <p:cNvPr id="46" name="Рисунок 2"/>
          <p:cNvPicPr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151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39" userDrawn="1">
          <p15:clr>
            <a:srgbClr val="F26B43"/>
          </p15:clr>
        </p15:guide>
        <p15:guide id="2" pos="1199" userDrawn="1">
          <p15:clr>
            <a:srgbClr val="F26B43"/>
          </p15:clr>
        </p15:guide>
        <p15:guide id="3" pos="71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3859213" y="1600200"/>
            <a:ext cx="8329612" cy="2679700"/>
          </a:xfrm>
        </p:spPr>
        <p:txBody>
          <a:bodyPr rtlCol="0">
            <a:normAutofit fontScale="90000"/>
          </a:bodyPr>
          <a:lstStyle/>
          <a:p>
            <a:r>
              <a:rPr lang="ru-RU" b="1" dirty="0" smtClean="0"/>
              <a:t>Проект «Использование </a:t>
            </a:r>
            <a:r>
              <a:rPr lang="ru-RU" b="1" dirty="0"/>
              <a:t>потенциала некоммерческих организаций и органов местной власти для развития комплексной профилактики злоупотребления наркотиками и алкоголем среди девушек и женщин»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672013" y="4344988"/>
            <a:ext cx="7516812" cy="1116012"/>
          </a:xfrm>
        </p:spPr>
        <p:txBody>
          <a:bodyPr rtlCol="0">
            <a:normAutofit fontScale="92500" lnSpcReduction="10000"/>
          </a:bodyPr>
          <a:lstStyle/>
          <a:p>
            <a:pPr rtl="0"/>
            <a:r>
              <a:rPr lang="ru-RU" dirty="0" smtClean="0"/>
              <a:t>Дополнения к программе профилактики употребления ПАВ среди девушек и женщин коренных народов.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06" y="0"/>
            <a:ext cx="1379086" cy="6858000"/>
          </a:xfrm>
          <a:prstGeom prst="rect">
            <a:avLst/>
          </a:prstGeom>
        </p:spPr>
      </p:pic>
      <p:pic>
        <p:nvPicPr>
          <p:cNvPr id="6" name="Рисунок 5" descr="C:\Users\Андрей\Desktop\kir\flag_yellow_low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404" y="404664"/>
            <a:ext cx="575945" cy="38481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86900" y="341465"/>
            <a:ext cx="536494" cy="50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590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609738" y="1196752"/>
            <a:ext cx="10558909" cy="792088"/>
          </a:xfrm>
        </p:spPr>
        <p:txBody>
          <a:bodyPr rtlCol="0">
            <a:normAutofit fontScale="90000"/>
          </a:bodyPr>
          <a:lstStyle/>
          <a:p>
            <a:r>
              <a:rPr lang="ru-RU" sz="2800" b="1" dirty="0" smtClean="0"/>
              <a:t>Коренная молодежь - </a:t>
            </a:r>
            <a:r>
              <a:rPr lang="ru-RU" sz="2800" b="1" dirty="0"/>
              <a:t>это группа населения с высоким риском </a:t>
            </a:r>
            <a:r>
              <a:rPr lang="ru-RU" sz="2800" b="1" dirty="0" smtClean="0"/>
              <a:t>употребления </a:t>
            </a:r>
            <a:r>
              <a:rPr lang="ru-RU" sz="2800" b="1" dirty="0" err="1"/>
              <a:t>психоактивных</a:t>
            </a:r>
            <a:r>
              <a:rPr lang="ru-RU" sz="2800" b="1" dirty="0"/>
              <a:t> веществ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609738" y="2060848"/>
            <a:ext cx="10579087" cy="4608513"/>
          </a:xfrm>
        </p:spPr>
        <p:txBody>
          <a:bodyPr rtlCol="0">
            <a:normAutofit fontScale="25000" lnSpcReduction="20000"/>
          </a:bodyPr>
          <a:lstStyle/>
          <a:p>
            <a:pPr lvl="0"/>
            <a:r>
              <a:rPr lang="ru-RU" sz="9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Больше </a:t>
            </a:r>
            <a:r>
              <a:rPr lang="ru-RU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трудностей </a:t>
            </a:r>
            <a:r>
              <a:rPr lang="ru-RU" sz="9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 учебой и выше отсев </a:t>
            </a:r>
            <a:r>
              <a:rPr lang="ru-RU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 </a:t>
            </a:r>
            <a:r>
              <a:rPr lang="ru-RU" sz="9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ВУЗов, </a:t>
            </a:r>
          </a:p>
          <a:p>
            <a:pPr lvl="0"/>
            <a:r>
              <a:rPr lang="ru-RU" sz="9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Ниже самооценка </a:t>
            </a:r>
            <a:r>
              <a:rPr lang="ru-RU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уверенность в себе, </a:t>
            </a:r>
            <a:endParaRPr lang="ru-RU" sz="9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sz="9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Ниже этническая идентичность, </a:t>
            </a:r>
          </a:p>
          <a:p>
            <a:pPr lvl="0"/>
            <a:r>
              <a:rPr lang="ru-RU" sz="9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Выше уровень самоубийств,</a:t>
            </a:r>
          </a:p>
          <a:p>
            <a:pPr lvl="0"/>
            <a:r>
              <a:rPr lang="ru-RU" sz="9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Больше </a:t>
            </a:r>
            <a:r>
              <a:rPr lang="ru-RU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случаев сексуального насилия, особенно </a:t>
            </a:r>
            <a:r>
              <a:rPr lang="ru-RU" sz="9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отношении </a:t>
            </a:r>
            <a:r>
              <a:rPr lang="ru-RU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молодых </a:t>
            </a:r>
            <a:r>
              <a:rPr lang="ru-RU" sz="9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женщин. </a:t>
            </a:r>
          </a:p>
          <a:p>
            <a:pPr marL="0" lvl="0" indent="0">
              <a:buNone/>
            </a:pPr>
            <a:r>
              <a:rPr lang="ru-RU" sz="9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 </a:t>
            </a:r>
            <a:r>
              <a:rPr lang="ru-RU" sz="9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употребления </a:t>
            </a:r>
            <a:r>
              <a:rPr lang="ru-RU" sz="96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психоактивных</a:t>
            </a:r>
            <a:r>
              <a:rPr lang="ru-RU" sz="9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веществ </a:t>
            </a:r>
            <a:endParaRPr lang="ru-RU" sz="9600" i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sz="9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более </a:t>
            </a:r>
            <a:r>
              <a:rPr lang="ru-RU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ранний возраст </a:t>
            </a:r>
            <a:r>
              <a:rPr lang="ru-RU" sz="9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первого </a:t>
            </a:r>
            <a:r>
              <a:rPr lang="ru-RU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употребления, </a:t>
            </a:r>
            <a:endParaRPr lang="ru-RU" sz="9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sz="9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более </a:t>
            </a:r>
            <a:r>
              <a:rPr lang="ru-RU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регулярное и постоянное употребление, </a:t>
            </a:r>
            <a:endParaRPr lang="ru-RU" sz="9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sz="9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более </a:t>
            </a:r>
            <a:r>
              <a:rPr lang="ru-RU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высокий уровень одновременного </a:t>
            </a:r>
            <a:r>
              <a:rPr lang="ru-RU" sz="9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употребления нескольких ПАВ, </a:t>
            </a:r>
          </a:p>
          <a:p>
            <a:pPr lvl="0"/>
            <a:r>
              <a:rPr lang="ru-RU" sz="9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более </a:t>
            </a:r>
            <a:r>
              <a:rPr lang="ru-RU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негативные последствия. </a:t>
            </a:r>
            <a:endParaRPr lang="ru-RU" sz="9600" dirty="0" smtClean="0">
              <a:solidFill>
                <a:prstClr val="black"/>
              </a:solidFill>
            </a:endParaRPr>
          </a:p>
          <a:p>
            <a:pPr lvl="0"/>
            <a:endParaRPr lang="ru-RU" dirty="0">
              <a:solidFill>
                <a:prstClr val="black"/>
              </a:solidFill>
            </a:endParaRPr>
          </a:p>
          <a:p>
            <a:pPr lvl="0"/>
            <a:endParaRPr lang="ru-RU" dirty="0" smtClean="0">
              <a:solidFill>
                <a:prstClr val="black"/>
              </a:solidFill>
            </a:endParaRPr>
          </a:p>
          <a:p>
            <a:pPr lvl="0"/>
            <a:endParaRPr lang="ru-RU" dirty="0">
              <a:solidFill>
                <a:prstClr val="black"/>
              </a:solidFill>
            </a:endParaRPr>
          </a:p>
          <a:p>
            <a:pPr rtl="0"/>
            <a:endParaRPr lang="ru-RU" dirty="0" smtClean="0"/>
          </a:p>
          <a:p>
            <a:pPr rtl="0"/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06" y="0"/>
            <a:ext cx="1379086" cy="6858000"/>
          </a:xfrm>
          <a:prstGeom prst="rect">
            <a:avLst/>
          </a:prstGeom>
        </p:spPr>
      </p:pic>
      <p:pic>
        <p:nvPicPr>
          <p:cNvPr id="6" name="Рисунок 5" descr="C:\Users\Андрей\Desktop\kir\flag_yellow_low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404" y="404664"/>
            <a:ext cx="575945" cy="38481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86900" y="341465"/>
            <a:ext cx="536494" cy="50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375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629916" y="1055465"/>
            <a:ext cx="10297144" cy="1540768"/>
          </a:xfrm>
        </p:spPr>
        <p:txBody>
          <a:bodyPr rtlCol="0">
            <a:normAutofit fontScale="90000"/>
          </a:bodyPr>
          <a:lstStyle/>
          <a:p>
            <a:r>
              <a:rPr lang="ru-RU" dirty="0" smtClean="0"/>
              <a:t>Компоненты </a:t>
            </a:r>
            <a:r>
              <a:rPr lang="ru-RU" dirty="0"/>
              <a:t>профилактических программ, </a:t>
            </a:r>
            <a:r>
              <a:rPr lang="ru-RU" dirty="0" smtClean="0"/>
              <a:t>способствующие достижению положительных результатов.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597000" y="2870994"/>
            <a:ext cx="10330059" cy="3726358"/>
          </a:xfrm>
        </p:spPr>
        <p:txBody>
          <a:bodyPr rtlCol="0">
            <a:normAutofit lnSpcReduction="10000"/>
          </a:bodyPr>
          <a:lstStyle/>
          <a:p>
            <a:r>
              <a:rPr lang="ru-RU" dirty="0" smtClean="0"/>
              <a:t>Программы разработаны общиной (сообществом) </a:t>
            </a:r>
            <a:r>
              <a:rPr lang="ru-RU" dirty="0"/>
              <a:t>или совместно с </a:t>
            </a:r>
            <a:r>
              <a:rPr lang="ru-RU" dirty="0" smtClean="0"/>
              <a:t>ней.</a:t>
            </a:r>
            <a:endParaRPr lang="ru-RU" dirty="0"/>
          </a:p>
          <a:p>
            <a:r>
              <a:rPr lang="ru-RU" dirty="0" smtClean="0"/>
              <a:t>Программы культурно адаптированы </a:t>
            </a:r>
            <a:r>
              <a:rPr lang="ru-RU" dirty="0"/>
              <a:t>и </a:t>
            </a:r>
            <a:r>
              <a:rPr lang="ru-RU" dirty="0" smtClean="0"/>
              <a:t>чувствительны </a:t>
            </a:r>
            <a:r>
              <a:rPr lang="ru-RU" dirty="0"/>
              <a:t>к местным культурным особенностям.</a:t>
            </a:r>
            <a:endParaRPr lang="ru-RU" dirty="0" smtClean="0"/>
          </a:p>
          <a:p>
            <a:r>
              <a:rPr lang="ru-RU" dirty="0" smtClean="0"/>
              <a:t>Включают компоненты </a:t>
            </a:r>
            <a:r>
              <a:rPr lang="ru-RU" dirty="0"/>
              <a:t>развития </a:t>
            </a:r>
            <a:r>
              <a:rPr lang="ru-RU" dirty="0" smtClean="0"/>
              <a:t>жизненных навыков (навыки решения </a:t>
            </a:r>
            <a:r>
              <a:rPr lang="ru-RU" dirty="0"/>
              <a:t>проблем, </a:t>
            </a:r>
            <a:r>
              <a:rPr lang="ru-RU" dirty="0" smtClean="0"/>
              <a:t>устойчивость к давлению сверстников, </a:t>
            </a:r>
            <a:r>
              <a:rPr lang="ru-RU" dirty="0"/>
              <a:t>навыки межличностного общения, навыки принятия </a:t>
            </a:r>
            <a:r>
              <a:rPr lang="ru-RU" dirty="0" smtClean="0"/>
              <a:t>решений). </a:t>
            </a:r>
            <a:endParaRPr lang="ru-RU" dirty="0"/>
          </a:p>
          <a:p>
            <a:r>
              <a:rPr lang="ru-RU" dirty="0" smtClean="0"/>
              <a:t>Включают информацию </a:t>
            </a:r>
            <a:r>
              <a:rPr lang="ru-RU" dirty="0"/>
              <a:t>о воздействии веществ, краткосрочных и долгосрочных </a:t>
            </a:r>
            <a:r>
              <a:rPr lang="ru-RU" dirty="0" smtClean="0"/>
              <a:t>последствиях.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06" y="0"/>
            <a:ext cx="1379086" cy="6858000"/>
          </a:xfrm>
          <a:prstGeom prst="rect">
            <a:avLst/>
          </a:prstGeom>
        </p:spPr>
      </p:pic>
      <p:pic>
        <p:nvPicPr>
          <p:cNvPr id="6" name="Рисунок 5" descr="C:\Users\Андрей\Desktop\kir\flag_yellow_low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404" y="404664"/>
            <a:ext cx="575945" cy="38481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86900" y="341465"/>
            <a:ext cx="536494" cy="50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938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629916" y="1055465"/>
            <a:ext cx="10297144" cy="1077391"/>
          </a:xfrm>
        </p:spPr>
        <p:txBody>
          <a:bodyPr rtlCol="0">
            <a:normAutofit fontScale="90000"/>
          </a:bodyPr>
          <a:lstStyle/>
          <a:p>
            <a:r>
              <a:rPr lang="ru-RU" dirty="0"/>
              <a:t>Программы разработаны </a:t>
            </a:r>
            <a:r>
              <a:rPr lang="ru-RU" dirty="0" smtClean="0"/>
              <a:t>местной общиной </a:t>
            </a:r>
            <a:r>
              <a:rPr lang="ru-RU" dirty="0"/>
              <a:t>(сообществом) или совместно с ней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597000" y="2870994"/>
            <a:ext cx="10330059" cy="3726358"/>
          </a:xfrm>
        </p:spPr>
        <p:txBody>
          <a:bodyPr rtlCol="0">
            <a:normAutofit/>
          </a:bodyPr>
          <a:lstStyle/>
          <a:p>
            <a:r>
              <a:rPr lang="ru-RU" dirty="0"/>
              <a:t>Участие </a:t>
            </a:r>
            <a:r>
              <a:rPr lang="ru-RU" dirty="0" smtClean="0"/>
              <a:t>общины </a:t>
            </a:r>
            <a:r>
              <a:rPr lang="ru-RU" dirty="0"/>
              <a:t>включало </a:t>
            </a:r>
            <a:r>
              <a:rPr lang="ru-RU" dirty="0" smtClean="0"/>
              <a:t>участие родителей</a:t>
            </a:r>
            <a:r>
              <a:rPr lang="ru-RU" dirty="0"/>
              <a:t>, </a:t>
            </a:r>
            <a:r>
              <a:rPr lang="ru-RU" dirty="0" smtClean="0"/>
              <a:t>молодежи, </a:t>
            </a:r>
            <a:r>
              <a:rPr lang="ru-RU" dirty="0"/>
              <a:t>лидеров </a:t>
            </a:r>
            <a:r>
              <a:rPr lang="ru-RU" dirty="0" smtClean="0"/>
              <a:t>общины и </a:t>
            </a:r>
            <a:r>
              <a:rPr lang="ru-RU" dirty="0"/>
              <a:t>и других </a:t>
            </a:r>
            <a:r>
              <a:rPr lang="ru-RU" dirty="0" smtClean="0"/>
              <a:t>членов, </a:t>
            </a:r>
            <a:r>
              <a:rPr lang="ru-RU" dirty="0"/>
              <a:t>которые вносили свой вклад в разработку программы и давали отзывы о версиях программы. </a:t>
            </a:r>
            <a:endParaRPr lang="ru-RU" dirty="0" smtClean="0"/>
          </a:p>
          <a:p>
            <a:r>
              <a:rPr lang="ru-RU" dirty="0" smtClean="0"/>
              <a:t>Представители коренных народов </a:t>
            </a:r>
            <a:r>
              <a:rPr lang="ru-RU" dirty="0"/>
              <a:t>должны участвовать на каждом этапе планирования, осуществления и оценки программ профилактики </a:t>
            </a:r>
            <a:r>
              <a:rPr lang="ru-RU" dirty="0" smtClean="0"/>
              <a:t>употребления ПАВ.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06" y="0"/>
            <a:ext cx="1379086" cy="6858000"/>
          </a:xfrm>
          <a:prstGeom prst="rect">
            <a:avLst/>
          </a:prstGeom>
        </p:spPr>
      </p:pic>
      <p:pic>
        <p:nvPicPr>
          <p:cNvPr id="6" name="Рисунок 5" descr="C:\Users\Андрей\Desktop\kir\flag_yellow_low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404" y="404664"/>
            <a:ext cx="575945" cy="38481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86900" y="341465"/>
            <a:ext cx="536494" cy="50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257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629916" y="1055465"/>
            <a:ext cx="10297144" cy="1005383"/>
          </a:xfrm>
        </p:spPr>
        <p:txBody>
          <a:bodyPr rtlCol="0">
            <a:normAutofit fontScale="90000"/>
          </a:bodyPr>
          <a:lstStyle/>
          <a:p>
            <a:r>
              <a:rPr lang="ru-RU" dirty="0"/>
              <a:t>Программы культурно адаптированы и чувствительны к местным культурным особенностям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597000" y="2268836"/>
            <a:ext cx="10330059" cy="4328516"/>
          </a:xfrm>
        </p:spPr>
        <p:txBody>
          <a:bodyPr rtlCol="0">
            <a:normAutofit fontScale="92500" lnSpcReduction="20000"/>
          </a:bodyPr>
          <a:lstStyle/>
          <a:p>
            <a:r>
              <a:rPr lang="ru-RU" dirty="0" smtClean="0"/>
              <a:t>Необходимо </a:t>
            </a:r>
            <a:r>
              <a:rPr lang="ru-RU" dirty="0"/>
              <a:t>учитывать воздействие исторических и </a:t>
            </a:r>
            <a:r>
              <a:rPr lang="ru-RU" dirty="0" err="1"/>
              <a:t>межпоколенных</a:t>
            </a:r>
            <a:r>
              <a:rPr lang="ru-RU" dirty="0"/>
              <a:t> травм, включая колонизацию, утрату традиционной культуры и </a:t>
            </a:r>
            <a:r>
              <a:rPr lang="ru-RU" dirty="0" smtClean="0"/>
              <a:t>языка.</a:t>
            </a:r>
            <a:endParaRPr lang="ru-RU" dirty="0"/>
          </a:p>
          <a:p>
            <a:pPr rtl="0"/>
            <a:r>
              <a:rPr lang="ru-RU" dirty="0" smtClean="0"/>
              <a:t>Программа должна быть переведена на язык коренного народа.</a:t>
            </a:r>
          </a:p>
          <a:p>
            <a:pPr rtl="0"/>
            <a:r>
              <a:rPr lang="ru-RU" dirty="0" smtClean="0"/>
              <a:t>Должна реализовываться специалистом коренной национальности.</a:t>
            </a:r>
          </a:p>
          <a:p>
            <a:r>
              <a:rPr lang="ru-RU" dirty="0" smtClean="0"/>
              <a:t>Должна интегрировать культурные мероприятия </a:t>
            </a:r>
            <a:r>
              <a:rPr lang="ru-RU" dirty="0"/>
              <a:t>(например, церемонии, </a:t>
            </a:r>
            <a:r>
              <a:rPr lang="ru-RU" dirty="0" smtClean="0"/>
              <a:t>легенды и предания, </a:t>
            </a:r>
            <a:r>
              <a:rPr lang="ru-RU" dirty="0"/>
              <a:t>ритуалы, танцы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Должна включать </a:t>
            </a:r>
            <a:r>
              <a:rPr lang="ru-RU" dirty="0"/>
              <a:t>изучение традиционных верований и </a:t>
            </a:r>
            <a:r>
              <a:rPr lang="ru-RU" dirty="0" smtClean="0"/>
              <a:t>практик. </a:t>
            </a:r>
          </a:p>
          <a:p>
            <a:r>
              <a:rPr lang="ru-RU" dirty="0" smtClean="0"/>
              <a:t>Должна интегрировать представления, специфичные </a:t>
            </a:r>
            <a:r>
              <a:rPr lang="ru-RU" dirty="0"/>
              <a:t>для </a:t>
            </a:r>
            <a:r>
              <a:rPr lang="ru-RU" dirty="0" smtClean="0"/>
              <a:t>культуры.</a:t>
            </a:r>
          </a:p>
          <a:p>
            <a:r>
              <a:rPr lang="ru-RU" dirty="0" smtClean="0"/>
              <a:t>Должна использовать произведения </a:t>
            </a:r>
            <a:r>
              <a:rPr lang="ru-RU" dirty="0"/>
              <a:t>искусства и </a:t>
            </a:r>
            <a:r>
              <a:rPr lang="ru-RU" dirty="0" smtClean="0"/>
              <a:t>ремесел, </a:t>
            </a:r>
            <a:r>
              <a:rPr lang="ru-RU" dirty="0"/>
              <a:t>соответствующих культуре.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06" y="0"/>
            <a:ext cx="1379086" cy="6858000"/>
          </a:xfrm>
          <a:prstGeom prst="rect">
            <a:avLst/>
          </a:prstGeom>
        </p:spPr>
      </p:pic>
      <p:pic>
        <p:nvPicPr>
          <p:cNvPr id="6" name="Рисунок 5" descr="C:\Users\Андрей\Desktop\kir\flag_yellow_low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404" y="404664"/>
            <a:ext cx="575945" cy="38481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86900" y="341465"/>
            <a:ext cx="536494" cy="50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220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629916" y="1055465"/>
            <a:ext cx="10297144" cy="1540768"/>
          </a:xfrm>
        </p:spPr>
        <p:txBody>
          <a:bodyPr rtlCol="0">
            <a:normAutofit fontScale="90000"/>
          </a:bodyPr>
          <a:lstStyle/>
          <a:p>
            <a:r>
              <a:rPr lang="ru-RU" dirty="0" smtClean="0"/>
              <a:t>Компоненты </a:t>
            </a:r>
            <a:r>
              <a:rPr lang="ru-RU" dirty="0"/>
              <a:t>профилактических программ, </a:t>
            </a:r>
            <a:r>
              <a:rPr lang="ru-RU" dirty="0" smtClean="0"/>
              <a:t>способствующие достижению положительных результатов.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597000" y="2870994"/>
            <a:ext cx="10330059" cy="3726358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ru-RU" dirty="0" smtClean="0"/>
              <a:t>Дополнительные компоненты</a:t>
            </a:r>
            <a:endParaRPr lang="ru-RU" dirty="0"/>
          </a:p>
          <a:p>
            <a:r>
              <a:rPr lang="ru-RU" dirty="0" smtClean="0"/>
              <a:t>Направленные на </a:t>
            </a:r>
            <a:r>
              <a:rPr lang="ru-RU" dirty="0"/>
              <a:t>укрепления здоровья, </a:t>
            </a:r>
            <a:endParaRPr lang="ru-RU" dirty="0" smtClean="0"/>
          </a:p>
          <a:p>
            <a:r>
              <a:rPr lang="ru-RU" dirty="0" smtClean="0"/>
              <a:t>Организация досуга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06" y="0"/>
            <a:ext cx="1379086" cy="6858000"/>
          </a:xfrm>
          <a:prstGeom prst="rect">
            <a:avLst/>
          </a:prstGeom>
        </p:spPr>
      </p:pic>
      <p:pic>
        <p:nvPicPr>
          <p:cNvPr id="6" name="Рисунок 5" descr="C:\Users\Андрей\Desktop\kir\flag_yellow_low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404" y="404664"/>
            <a:ext cx="575945" cy="38481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86900" y="341465"/>
            <a:ext cx="536494" cy="50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186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629916" y="1055465"/>
            <a:ext cx="10297144" cy="717351"/>
          </a:xfrm>
        </p:spPr>
        <p:txBody>
          <a:bodyPr rtlCol="0">
            <a:normAutofit/>
          </a:bodyPr>
          <a:lstStyle/>
          <a:p>
            <a:r>
              <a:rPr lang="ru-RU" dirty="0" smtClean="0"/>
              <a:t>Роль </a:t>
            </a:r>
            <a:r>
              <a:rPr lang="ru-RU" dirty="0"/>
              <a:t>социальных норм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597000" y="2038807"/>
            <a:ext cx="10330059" cy="4558545"/>
          </a:xfrm>
        </p:spPr>
        <p:txBody>
          <a:bodyPr rtlCol="0">
            <a:normAutofit/>
          </a:bodyPr>
          <a:lstStyle/>
          <a:p>
            <a:r>
              <a:rPr lang="ru-RU" dirty="0"/>
              <a:t>Ключевым элементом успешных профилактических программ является </a:t>
            </a:r>
            <a:r>
              <a:rPr lang="ru-RU" dirty="0" smtClean="0"/>
              <a:t>направленность </a:t>
            </a:r>
            <a:r>
              <a:rPr lang="ru-RU" dirty="0"/>
              <a:t>на социальные нормы. Восприятие того, что считается «нормальным употреблением», может влиять на употребление </a:t>
            </a:r>
            <a:r>
              <a:rPr lang="ru-RU" dirty="0" smtClean="0"/>
              <a:t>ПАВ </a:t>
            </a:r>
            <a:r>
              <a:rPr lang="ru-RU" dirty="0"/>
              <a:t>молодежью, а также на доступность, маркетинг и цену веществ.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06" y="0"/>
            <a:ext cx="1379086" cy="6858000"/>
          </a:xfrm>
          <a:prstGeom prst="rect">
            <a:avLst/>
          </a:prstGeom>
        </p:spPr>
      </p:pic>
      <p:pic>
        <p:nvPicPr>
          <p:cNvPr id="6" name="Рисунок 5" descr="C:\Users\Андрей\Desktop\kir\flag_yellow_low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404" y="404664"/>
            <a:ext cx="575945" cy="38481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86900" y="341465"/>
            <a:ext cx="536494" cy="50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018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629916" y="1055465"/>
            <a:ext cx="10297144" cy="717351"/>
          </a:xfrm>
        </p:spPr>
        <p:txBody>
          <a:bodyPr rtlCol="0">
            <a:normAutofit fontScale="90000"/>
          </a:bodyPr>
          <a:lstStyle/>
          <a:p>
            <a:r>
              <a:rPr lang="ru-RU" dirty="0" smtClean="0"/>
              <a:t>Положительные и отрицательные эффекты ограничения продажи алкоголя.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06" y="0"/>
            <a:ext cx="1379086" cy="6858000"/>
          </a:xfrm>
          <a:prstGeom prst="rect">
            <a:avLst/>
          </a:prstGeom>
        </p:spPr>
      </p:pic>
      <p:pic>
        <p:nvPicPr>
          <p:cNvPr id="6" name="Рисунок 5" descr="C:\Users\Андрей\Desktop\kir\flag_yellow_low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404" y="404664"/>
            <a:ext cx="575945" cy="38481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86900" y="341465"/>
            <a:ext cx="536494" cy="506012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641599"/>
              </p:ext>
            </p:extLst>
          </p:nvPr>
        </p:nvGraphicFramePr>
        <p:xfrm>
          <a:off x="1907430" y="1877577"/>
          <a:ext cx="9742116" cy="4968240"/>
        </p:xfrm>
        <a:graphic>
          <a:graphicData uri="http://schemas.openxmlformats.org/drawingml/2006/table">
            <a:tbl>
              <a:tblPr firstRow="1" bandRow="1"/>
              <a:tblGrid>
                <a:gridCol w="3247372"/>
                <a:gridCol w="3247372"/>
                <a:gridCol w="324737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За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Против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Условия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Снижение уровня потребления алкоголя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Рост «черного рынка»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Необходимо постоянное подкрепление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Более </a:t>
                      </a:r>
                      <a:r>
                        <a:rPr lang="ru-RU" sz="2000" smtClean="0">
                          <a:solidFill>
                            <a:schemeClr val="tx1"/>
                          </a:solidFill>
                        </a:rPr>
                        <a:t>благоприятная среда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Перемещение проблем, связанных с алкоголем в другие места.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Само по себе ограничение не влияет на причины (на спрос).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Снижение вредных последствий, связанных с алкоголем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Снижение преступности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Улучшение условий жизни для детей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Изменение взгляда на жизнь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665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629916" y="1055465"/>
            <a:ext cx="10297144" cy="1540768"/>
          </a:xfrm>
        </p:spPr>
        <p:txBody>
          <a:bodyPr rtlCol="0">
            <a:normAutofit/>
          </a:bodyPr>
          <a:lstStyle/>
          <a:p>
            <a:pPr algn="ctr"/>
            <a:r>
              <a:rPr lang="ru-RU" sz="4800" dirty="0" smtClean="0"/>
              <a:t>СПАСИБО</a:t>
            </a:r>
            <a:r>
              <a:rPr lang="en-US" sz="4800" dirty="0" smtClean="0"/>
              <a:t>!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597000" y="3429000"/>
            <a:ext cx="10330059" cy="3168352"/>
          </a:xfrm>
        </p:spPr>
        <p:txBody>
          <a:bodyPr rtlCol="0">
            <a:normAutofit/>
          </a:bodyPr>
          <a:lstStyle/>
          <a:p>
            <a:pPr marL="0" indent="0" algn="ctr" rtl="0">
              <a:buNone/>
            </a:pPr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</a:rPr>
              <a:t>РОБО «ЦПН»</a:t>
            </a:r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6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 rtl="0">
              <a:buNone/>
            </a:pP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 rtl="0">
              <a:buNone/>
            </a:pP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https://eegyn.com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06" y="0"/>
            <a:ext cx="1379086" cy="6858000"/>
          </a:xfrm>
          <a:prstGeom prst="rect">
            <a:avLst/>
          </a:prstGeom>
        </p:spPr>
      </p:pic>
      <p:pic>
        <p:nvPicPr>
          <p:cNvPr id="6" name="Рисунок 5" descr="C:\Users\Андрей\Desktop\kir\flag_yellow_low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404" y="404664"/>
            <a:ext cx="575945" cy="38481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86900" y="341465"/>
            <a:ext cx="536494" cy="50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208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с оформлением «Аптека»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tx2">
              <a:lumMod val="20000"/>
              <a:lumOff val="80000"/>
            </a:schemeClr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459503_TF03460537.potx" id="{73271F65-F6D8-4CEF-AA78-147277DC685E}" vid="{FE68206E-9865-42C7-9F6A-0EBF382AA0AB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Слайды с оформлением «Аптека»</Template>
  <TotalTime>107</TotalTime>
  <Words>461</Words>
  <Application>Microsoft Office PowerPoint</Application>
  <PresentationFormat>Произвольный</PresentationFormat>
  <Paragraphs>65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Euphemia</vt:lpstr>
      <vt:lpstr>Franklin Gothic Book</vt:lpstr>
      <vt:lpstr>Times New Roman</vt:lpstr>
      <vt:lpstr>Шаблон с оформлением «Аптека»</vt:lpstr>
      <vt:lpstr>Проект «Использование потенциала некоммерческих организаций и органов местной власти для развития комплексной профилактики злоупотребления наркотиками и алкоголем среди девушек и женщин» </vt:lpstr>
      <vt:lpstr>Коренная молодежь - это группа населения с высоким риском употребления психоактивных веществ</vt:lpstr>
      <vt:lpstr>Компоненты профилактических программ, способствующие достижению положительных результатов.</vt:lpstr>
      <vt:lpstr>Программы разработаны местной общиной (сообществом) или совместно с ней. </vt:lpstr>
      <vt:lpstr>Программы культурно адаптированы и чувствительны к местным культурным особенностям</vt:lpstr>
      <vt:lpstr>Компоненты профилактических программ, способствующие достижению положительных результатов.</vt:lpstr>
      <vt:lpstr>Роль социальных норм</vt:lpstr>
      <vt:lpstr>Положительные и отрицательные эффекты ограничения продажи алкоголя.</vt:lpstr>
      <vt:lpstr>СПАСИБО!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Макет заголовка</dc:title>
  <dc:creator>Андрей Невский</dc:creator>
  <cp:lastModifiedBy>Андрей Невский</cp:lastModifiedBy>
  <cp:revision>15</cp:revision>
  <dcterms:created xsi:type="dcterms:W3CDTF">2020-03-12T13:06:23Z</dcterms:created>
  <dcterms:modified xsi:type="dcterms:W3CDTF">2020-03-22T07:59:37Z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