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3" r:id="rId4"/>
    <p:sldId id="259" r:id="rId5"/>
    <p:sldId id="260" r:id="rId6"/>
    <p:sldId id="264" r:id="rId7"/>
    <p:sldId id="261" r:id="rId8"/>
    <p:sldId id="265" r:id="rId9"/>
    <p:sldId id="262" r:id="rId10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434" autoAdjust="0"/>
  </p:normalViewPr>
  <p:slideViewPr>
    <p:cSldViewPr showGuides="1">
      <p:cViewPr varScale="1">
        <p:scale>
          <a:sx n="70" d="100"/>
          <a:sy n="70" d="100"/>
        </p:scale>
        <p:origin x="732" y="4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82C08E-073B-4E86-8A8C-569E264069F9}" type="datetime1">
              <a:rPr lang="ru-RU" smtClean="0"/>
              <a:t>22.03.2020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9009A61-334A-4E3D-9ED3-665D59CBDD22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07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365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65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247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811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117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63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3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380180A6-ED09-4FE0-BCA7-F662AEEB3611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55" name="Рисунок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Прямоугольник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A4EB34-E579-42F1-A8FF-3A2B42F4A039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9AAA70-D255-4723-9D0D-4CC1CD7926BA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3EE5775E-EE84-43FA-B658-00C52BC6EE37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492A09E5-547A-4DFE-B57B-900A15B1E024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7" name="Рисунок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F0768E7-63C1-42EC-B817-D816F8D37737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05CFB9F1-ED93-4C56-8A65-76E4C13EA370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312D8107-8C6E-41DD-932B-AF5BF2620177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 rtlCol="0"/>
          <a:lstStyle/>
          <a:p>
            <a:pPr rtl="0"/>
            <a:fld id="{3203301E-887F-4FB3-AD1C-F7D66B36F947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12A542F-6693-422C-99EE-799B3BC8C665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5A3D12-FD16-4D05-9670-0D8A9E46F851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A78DA4FF-DEEE-4C08-8C58-FDB19D2E37F9}" type="datetime1">
              <a:rPr lang="ru-RU" noProof="0" smtClean="0"/>
              <a:t>22.03.2020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noProof="0" dirty="0"/>
          </a:p>
        </p:txBody>
      </p:sp>
      <p:pic>
        <p:nvPicPr>
          <p:cNvPr id="46" name="Рисунок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859213" y="1600200"/>
            <a:ext cx="8329612" cy="2679700"/>
          </a:xfrm>
        </p:spPr>
        <p:txBody>
          <a:bodyPr rtlCol="0">
            <a:normAutofit fontScale="90000"/>
          </a:bodyPr>
          <a:lstStyle/>
          <a:p>
            <a:r>
              <a:rPr lang="ru-RU" b="1" dirty="0" smtClean="0"/>
              <a:t>Проект «Использование </a:t>
            </a:r>
            <a:r>
              <a:rPr lang="ru-RU" b="1" dirty="0"/>
              <a:t>потенциала некоммерческих организаций и органов местной власти для развития комплексной профилактики злоупотребления наркотиками и алкоголем среди девушек и женщин»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2013" y="4344988"/>
            <a:ext cx="7516812" cy="1116012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ru-RU" dirty="0" smtClean="0"/>
              <a:t>Дополнения к программе профилактики употребления ПАВ среди девушек и женщин коренных народов.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09738" y="1196752"/>
            <a:ext cx="10558909" cy="792088"/>
          </a:xfrm>
        </p:spPr>
        <p:txBody>
          <a:bodyPr rtlCol="0">
            <a:normAutofit fontScale="90000"/>
          </a:bodyPr>
          <a:lstStyle/>
          <a:p>
            <a:r>
              <a:rPr lang="ru-RU" sz="2800" b="1" dirty="0" smtClean="0"/>
              <a:t>Коренная молодежь - </a:t>
            </a:r>
            <a:r>
              <a:rPr lang="ru-RU" sz="2800" b="1" dirty="0"/>
              <a:t>это группа населения с высоким риском </a:t>
            </a:r>
            <a:r>
              <a:rPr lang="ru-RU" sz="2800" b="1" dirty="0" smtClean="0"/>
              <a:t>употребления </a:t>
            </a:r>
            <a:r>
              <a:rPr lang="ru-RU" sz="2800" b="1" dirty="0" err="1"/>
              <a:t>психоактивных</a:t>
            </a:r>
            <a:r>
              <a:rPr lang="ru-RU" sz="2800" b="1" dirty="0"/>
              <a:t> веществ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09738" y="2060848"/>
            <a:ext cx="10579087" cy="4608513"/>
          </a:xfrm>
        </p:spPr>
        <p:txBody>
          <a:bodyPr rtlCol="0">
            <a:normAutofit fontScale="25000" lnSpcReduction="20000"/>
          </a:bodyPr>
          <a:lstStyle/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Больше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трудностей </a:t>
            </a:r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учебой и выше отсев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ВУЗов, </a:t>
            </a:r>
          </a:p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Ниже самооценка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уверенность в себе, </a:t>
            </a:r>
            <a:endParaRPr lang="ru-RU" sz="9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Ниже этническая идентичность, </a:t>
            </a:r>
          </a:p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Выше уровень самоубийств,</a:t>
            </a:r>
          </a:p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Больше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случаев сексуального насилия, особенно </a:t>
            </a:r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отношении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молодых </a:t>
            </a:r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женщин. </a:t>
            </a:r>
          </a:p>
          <a:p>
            <a:pPr marL="0" lvl="0" indent="0">
              <a:buNone/>
            </a:pPr>
            <a:r>
              <a:rPr lang="ru-RU" sz="9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 </a:t>
            </a:r>
            <a:r>
              <a:rPr lang="ru-RU" sz="9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употребления </a:t>
            </a:r>
            <a:r>
              <a:rPr lang="ru-RU" sz="9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психоактивных</a:t>
            </a:r>
            <a:r>
              <a:rPr lang="ru-RU" sz="9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веществ </a:t>
            </a:r>
            <a:endParaRPr lang="ru-RU" sz="96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ранний возраст </a:t>
            </a:r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первого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употребления, </a:t>
            </a:r>
            <a:endParaRPr lang="ru-RU" sz="9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регулярное и постоянное употребление, </a:t>
            </a:r>
            <a:endParaRPr lang="ru-RU" sz="9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одновременного </a:t>
            </a:r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употребления нескольких ПАВ, </a:t>
            </a:r>
          </a:p>
          <a:p>
            <a:pPr lvl="0"/>
            <a:r>
              <a:rPr lang="ru-RU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негативные последствия. </a:t>
            </a:r>
            <a:endParaRPr lang="ru-RU" sz="9600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rtl="0"/>
            <a:endParaRPr lang="ru-RU" dirty="0" smtClean="0"/>
          </a:p>
          <a:p>
            <a:pPr rtl="0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7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29916" y="1055465"/>
            <a:ext cx="10297144" cy="1540768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>Компоненты </a:t>
            </a:r>
            <a:r>
              <a:rPr lang="ru-RU" dirty="0"/>
              <a:t>профилактических программ, </a:t>
            </a:r>
            <a:r>
              <a:rPr lang="ru-RU" dirty="0" smtClean="0"/>
              <a:t>способствующие достижению положительных результатов.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97000" y="2870994"/>
            <a:ext cx="10330059" cy="3726358"/>
          </a:xfrm>
        </p:spPr>
        <p:txBody>
          <a:bodyPr rtlCol="0">
            <a:normAutofit lnSpcReduction="10000"/>
          </a:bodyPr>
          <a:lstStyle/>
          <a:p>
            <a:r>
              <a:rPr lang="ru-RU" dirty="0" smtClean="0"/>
              <a:t>Программы разработаны общиной (сообществом) </a:t>
            </a:r>
            <a:r>
              <a:rPr lang="ru-RU" dirty="0"/>
              <a:t>или совместно с </a:t>
            </a:r>
            <a:r>
              <a:rPr lang="ru-RU" dirty="0" smtClean="0"/>
              <a:t>ней.</a:t>
            </a:r>
            <a:endParaRPr lang="ru-RU" dirty="0"/>
          </a:p>
          <a:p>
            <a:r>
              <a:rPr lang="ru-RU" dirty="0" smtClean="0"/>
              <a:t>Программы культурно адаптированы </a:t>
            </a:r>
            <a:r>
              <a:rPr lang="ru-RU" dirty="0"/>
              <a:t>и </a:t>
            </a:r>
            <a:r>
              <a:rPr lang="ru-RU" dirty="0" smtClean="0"/>
              <a:t>чувствительны </a:t>
            </a:r>
            <a:r>
              <a:rPr lang="ru-RU" dirty="0"/>
              <a:t>к местным культурным особенностям.</a:t>
            </a:r>
            <a:endParaRPr lang="ru-RU" dirty="0" smtClean="0"/>
          </a:p>
          <a:p>
            <a:r>
              <a:rPr lang="ru-RU" dirty="0" smtClean="0"/>
              <a:t>Включают компоненты </a:t>
            </a:r>
            <a:r>
              <a:rPr lang="ru-RU" dirty="0"/>
              <a:t>развития </a:t>
            </a:r>
            <a:r>
              <a:rPr lang="ru-RU" dirty="0" smtClean="0"/>
              <a:t>жизненных навыков (навыки решения </a:t>
            </a:r>
            <a:r>
              <a:rPr lang="ru-RU" dirty="0"/>
              <a:t>проблем, </a:t>
            </a:r>
            <a:r>
              <a:rPr lang="ru-RU" dirty="0" smtClean="0"/>
              <a:t>устойчивость к давлению сверстников, </a:t>
            </a:r>
            <a:r>
              <a:rPr lang="ru-RU" dirty="0"/>
              <a:t>навыки межличностного общения, навыки принятия </a:t>
            </a:r>
            <a:r>
              <a:rPr lang="ru-RU" dirty="0" smtClean="0"/>
              <a:t>решений). </a:t>
            </a:r>
            <a:endParaRPr lang="ru-RU" dirty="0"/>
          </a:p>
          <a:p>
            <a:r>
              <a:rPr lang="ru-RU" dirty="0" smtClean="0"/>
              <a:t>Включают информацию </a:t>
            </a:r>
            <a:r>
              <a:rPr lang="ru-RU" dirty="0"/>
              <a:t>о воздействии веществ, краткосрочных и долгосрочных </a:t>
            </a:r>
            <a:r>
              <a:rPr lang="ru-RU" dirty="0" smtClean="0"/>
              <a:t>последствиях.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3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29916" y="1055465"/>
            <a:ext cx="10297144" cy="1077391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Программы разработаны </a:t>
            </a:r>
            <a:r>
              <a:rPr lang="ru-RU" dirty="0" smtClean="0"/>
              <a:t>местной общиной </a:t>
            </a:r>
            <a:r>
              <a:rPr lang="ru-RU" dirty="0"/>
              <a:t>(сообществом) или совместно с ней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97000" y="2870994"/>
            <a:ext cx="10330059" cy="3726358"/>
          </a:xfrm>
        </p:spPr>
        <p:txBody>
          <a:bodyPr rtlCol="0">
            <a:normAutofit/>
          </a:bodyPr>
          <a:lstStyle/>
          <a:p>
            <a:r>
              <a:rPr lang="ru-RU" dirty="0"/>
              <a:t>Участие </a:t>
            </a:r>
            <a:r>
              <a:rPr lang="ru-RU" dirty="0" smtClean="0"/>
              <a:t>общины </a:t>
            </a:r>
            <a:r>
              <a:rPr lang="ru-RU" dirty="0"/>
              <a:t>включало </a:t>
            </a:r>
            <a:r>
              <a:rPr lang="ru-RU" dirty="0" smtClean="0"/>
              <a:t>участие родителей</a:t>
            </a:r>
            <a:r>
              <a:rPr lang="ru-RU" dirty="0"/>
              <a:t>, </a:t>
            </a:r>
            <a:r>
              <a:rPr lang="ru-RU" dirty="0" smtClean="0"/>
              <a:t>молодежи, </a:t>
            </a:r>
            <a:r>
              <a:rPr lang="ru-RU" dirty="0"/>
              <a:t>лидеров </a:t>
            </a:r>
            <a:r>
              <a:rPr lang="ru-RU" dirty="0" smtClean="0"/>
              <a:t>общины и </a:t>
            </a:r>
            <a:r>
              <a:rPr lang="ru-RU" dirty="0"/>
              <a:t>и других </a:t>
            </a:r>
            <a:r>
              <a:rPr lang="ru-RU" dirty="0" smtClean="0"/>
              <a:t>членов, </a:t>
            </a:r>
            <a:r>
              <a:rPr lang="ru-RU" dirty="0"/>
              <a:t>которые вносили свой вклад в разработку программы и давали отзывы о версиях программы. </a:t>
            </a:r>
            <a:endParaRPr lang="ru-RU" dirty="0" smtClean="0"/>
          </a:p>
          <a:p>
            <a:r>
              <a:rPr lang="ru-RU" dirty="0" smtClean="0"/>
              <a:t>Представители коренных народов </a:t>
            </a:r>
            <a:r>
              <a:rPr lang="ru-RU" dirty="0"/>
              <a:t>должны участвовать на каждом этапе планирования, осуществления и оценки программ профилактики </a:t>
            </a:r>
            <a:r>
              <a:rPr lang="ru-RU" dirty="0" smtClean="0"/>
              <a:t>употребления ПАВ.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5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29916" y="1055465"/>
            <a:ext cx="10297144" cy="1005383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Программы культурно адаптированы и чувствительны к местным культурным особенностям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97000" y="2268836"/>
            <a:ext cx="10330059" cy="4328516"/>
          </a:xfrm>
        </p:spPr>
        <p:txBody>
          <a:bodyPr rtlCol="0">
            <a:normAutofit fontScale="92500" lnSpcReduction="20000"/>
          </a:bodyPr>
          <a:lstStyle/>
          <a:p>
            <a:r>
              <a:rPr lang="ru-RU" dirty="0" smtClean="0"/>
              <a:t>Необходимо </a:t>
            </a:r>
            <a:r>
              <a:rPr lang="ru-RU" dirty="0"/>
              <a:t>учитывать воздействие исторических и </a:t>
            </a:r>
            <a:r>
              <a:rPr lang="ru-RU" dirty="0" err="1"/>
              <a:t>межпоколенных</a:t>
            </a:r>
            <a:r>
              <a:rPr lang="ru-RU" dirty="0"/>
              <a:t> травм, включая колонизацию, утрату традиционной культуры и </a:t>
            </a:r>
            <a:r>
              <a:rPr lang="ru-RU" dirty="0" smtClean="0"/>
              <a:t>языка.</a:t>
            </a:r>
            <a:endParaRPr lang="ru-RU" dirty="0"/>
          </a:p>
          <a:p>
            <a:pPr rtl="0"/>
            <a:r>
              <a:rPr lang="ru-RU" dirty="0" smtClean="0"/>
              <a:t>Программа должна быть переведена на язык коренного народа.</a:t>
            </a:r>
          </a:p>
          <a:p>
            <a:pPr rtl="0"/>
            <a:r>
              <a:rPr lang="ru-RU" dirty="0" smtClean="0"/>
              <a:t>Должна реализовываться специалистом коренной национальности.</a:t>
            </a:r>
          </a:p>
          <a:p>
            <a:r>
              <a:rPr lang="ru-RU" dirty="0" smtClean="0"/>
              <a:t>Должна интегрировать культурные мероприятия </a:t>
            </a:r>
            <a:r>
              <a:rPr lang="ru-RU" dirty="0"/>
              <a:t>(например, церемонии, </a:t>
            </a:r>
            <a:r>
              <a:rPr lang="ru-RU" dirty="0" smtClean="0"/>
              <a:t>легенды и предания, </a:t>
            </a:r>
            <a:r>
              <a:rPr lang="ru-RU" dirty="0"/>
              <a:t>ритуалы, танцы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Должна включать </a:t>
            </a:r>
            <a:r>
              <a:rPr lang="ru-RU" dirty="0"/>
              <a:t>изучение традиционных верований и </a:t>
            </a:r>
            <a:r>
              <a:rPr lang="ru-RU" dirty="0" smtClean="0"/>
              <a:t>практик. </a:t>
            </a:r>
          </a:p>
          <a:p>
            <a:r>
              <a:rPr lang="ru-RU" dirty="0" smtClean="0"/>
              <a:t>Должна интегрировать представления, специфичные </a:t>
            </a:r>
            <a:r>
              <a:rPr lang="ru-RU" dirty="0"/>
              <a:t>для </a:t>
            </a:r>
            <a:r>
              <a:rPr lang="ru-RU" dirty="0" smtClean="0"/>
              <a:t>культуры.</a:t>
            </a:r>
          </a:p>
          <a:p>
            <a:r>
              <a:rPr lang="ru-RU" dirty="0" smtClean="0"/>
              <a:t>Должна использовать произведения </a:t>
            </a:r>
            <a:r>
              <a:rPr lang="ru-RU" dirty="0"/>
              <a:t>искусства и </a:t>
            </a:r>
            <a:r>
              <a:rPr lang="ru-RU" dirty="0" smtClean="0"/>
              <a:t>ремесел, </a:t>
            </a:r>
            <a:r>
              <a:rPr lang="ru-RU" dirty="0"/>
              <a:t>соответствующих культуре.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22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29916" y="1055465"/>
            <a:ext cx="10297144" cy="1540768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>Компоненты </a:t>
            </a:r>
            <a:r>
              <a:rPr lang="ru-RU" dirty="0"/>
              <a:t>профилактических программ, </a:t>
            </a:r>
            <a:r>
              <a:rPr lang="ru-RU" dirty="0" smtClean="0"/>
              <a:t>способствующие достижению положительных результатов.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97000" y="2870994"/>
            <a:ext cx="10330059" cy="372635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Дополнительные компоненты</a:t>
            </a:r>
            <a:endParaRPr lang="ru-RU" dirty="0"/>
          </a:p>
          <a:p>
            <a:r>
              <a:rPr lang="ru-RU" dirty="0" smtClean="0"/>
              <a:t>Направленные на </a:t>
            </a:r>
            <a:r>
              <a:rPr lang="ru-RU" dirty="0"/>
              <a:t>укрепления здоровья, </a:t>
            </a:r>
            <a:endParaRPr lang="ru-RU" dirty="0" smtClean="0"/>
          </a:p>
          <a:p>
            <a:r>
              <a:rPr lang="ru-RU" dirty="0" smtClean="0"/>
              <a:t>Организация досуга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8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29916" y="1055465"/>
            <a:ext cx="10297144" cy="717351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Роль </a:t>
            </a:r>
            <a:r>
              <a:rPr lang="ru-RU" dirty="0"/>
              <a:t>социальных норм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97000" y="2038807"/>
            <a:ext cx="10330059" cy="4558545"/>
          </a:xfrm>
        </p:spPr>
        <p:txBody>
          <a:bodyPr rtlCol="0">
            <a:normAutofit/>
          </a:bodyPr>
          <a:lstStyle/>
          <a:p>
            <a:r>
              <a:rPr lang="ru-RU" dirty="0"/>
              <a:t>Ключевым элементом успешных профилактических программ является </a:t>
            </a:r>
            <a:r>
              <a:rPr lang="ru-RU" dirty="0" smtClean="0"/>
              <a:t>направленность </a:t>
            </a:r>
            <a:r>
              <a:rPr lang="ru-RU" dirty="0"/>
              <a:t>на социальные нормы. Восприятие того, что считается «нормальным употреблением», может влиять на употребление </a:t>
            </a:r>
            <a:r>
              <a:rPr lang="ru-RU" dirty="0" smtClean="0"/>
              <a:t>ПАВ </a:t>
            </a:r>
            <a:r>
              <a:rPr lang="ru-RU" dirty="0"/>
              <a:t>молодежью, а также на доступность, маркетинг и цену веществ.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1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29916" y="1055465"/>
            <a:ext cx="10297144" cy="717351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>Положительные и отрицательные эффекты ограничения продажи алкоголя.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641599"/>
              </p:ext>
            </p:extLst>
          </p:nvPr>
        </p:nvGraphicFramePr>
        <p:xfrm>
          <a:off x="1907430" y="1877577"/>
          <a:ext cx="9742116" cy="4968240"/>
        </p:xfrm>
        <a:graphic>
          <a:graphicData uri="http://schemas.openxmlformats.org/drawingml/2006/table">
            <a:tbl>
              <a:tblPr firstRow="1" bandRow="1"/>
              <a:tblGrid>
                <a:gridCol w="3247372"/>
                <a:gridCol w="3247372"/>
                <a:gridCol w="32473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За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Против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Условия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Снижение уровня потребления алкоголя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Рост «черного рынка»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Необходимо постоянное подкрепление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Более </a:t>
                      </a:r>
                      <a:r>
                        <a:rPr lang="ru-RU" sz="2000" smtClean="0">
                          <a:solidFill>
                            <a:schemeClr val="tx1"/>
                          </a:solidFill>
                        </a:rPr>
                        <a:t>благоприятная среда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Перемещение проблем, связанных с алкоголем в другие места.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Само по себе ограничение не влияет на причины (на спрос).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Снижение вредных последствий, связанных с алкоголем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Снижение преступности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Улучшение условий жизни для детей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Изменение взгляда на жизнь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66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29916" y="1055465"/>
            <a:ext cx="10297144" cy="1540768"/>
          </a:xfrm>
        </p:spPr>
        <p:txBody>
          <a:bodyPr rtlCol="0">
            <a:normAutofit/>
          </a:bodyPr>
          <a:lstStyle/>
          <a:p>
            <a:pPr algn="ctr"/>
            <a:r>
              <a:rPr lang="ru-RU" sz="4800" dirty="0" smtClean="0"/>
              <a:t>СПАСИБО</a:t>
            </a:r>
            <a:r>
              <a:rPr lang="en-US" sz="4800" dirty="0" smtClean="0"/>
              <a:t>!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97000" y="3429000"/>
            <a:ext cx="10330059" cy="3168352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РОБО «ЦПН»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rtl="0">
              <a:buNone/>
            </a:pP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rtl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https://eegyn.com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" y="0"/>
            <a:ext cx="1379086" cy="6858000"/>
          </a:xfrm>
          <a:prstGeom prst="rect">
            <a:avLst/>
          </a:prstGeom>
        </p:spPr>
      </p:pic>
      <p:pic>
        <p:nvPicPr>
          <p:cNvPr id="6" name="Рисунок 5" descr="C:\Users\Андрей\Desktop\kir\flag_yellow_lo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404664"/>
            <a:ext cx="575945" cy="3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6900" y="341465"/>
            <a:ext cx="53649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0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с оформлением «Аптека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459503_TF03460537.potx" id="{73271F65-F6D8-4CEF-AA78-147277DC685E}" vid="{FE68206E-9865-42C7-9F6A-0EBF382AA0A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оформлением «Аптека»</Template>
  <TotalTime>107</TotalTime>
  <Words>461</Words>
  <Application>Microsoft Office PowerPoint</Application>
  <PresentationFormat>Произвольный</PresentationFormat>
  <Paragraphs>65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Euphemia</vt:lpstr>
      <vt:lpstr>Franklin Gothic Book</vt:lpstr>
      <vt:lpstr>Times New Roman</vt:lpstr>
      <vt:lpstr>Шаблон с оформлением «Аптека»</vt:lpstr>
      <vt:lpstr>Проект «Использование потенциала некоммерческих организаций и органов местной власти для развития комплексной профилактики злоупотребления наркотиками и алкоголем среди девушек и женщин» </vt:lpstr>
      <vt:lpstr>Коренная молодежь - это группа населения с высоким риском употребления психоактивных веществ</vt:lpstr>
      <vt:lpstr>Компоненты профилактических программ, способствующие достижению положительных результатов.</vt:lpstr>
      <vt:lpstr>Программы разработаны местной общиной (сообществом) или совместно с ней. </vt:lpstr>
      <vt:lpstr>Программы культурно адаптированы и чувствительны к местным культурным особенностям</vt:lpstr>
      <vt:lpstr>Компоненты профилактических программ, способствующие достижению положительных результатов.</vt:lpstr>
      <vt:lpstr>Роль социальных норм</vt:lpstr>
      <vt:lpstr>Положительные и отрицательные эффекты ограничения продажи алкоголя.</vt:lpstr>
      <vt:lpstr>СПАСИБО!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Андрей Невский</dc:creator>
  <cp:lastModifiedBy>Андрей Невский</cp:lastModifiedBy>
  <cp:revision>15</cp:revision>
  <dcterms:created xsi:type="dcterms:W3CDTF">2020-03-12T13:06:23Z</dcterms:created>
  <dcterms:modified xsi:type="dcterms:W3CDTF">2020-03-22T07:59:37Z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