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82" r:id="rId3"/>
    <p:sldId id="283" r:id="rId4"/>
    <p:sldId id="275" r:id="rId5"/>
    <p:sldId id="291" r:id="rId6"/>
    <p:sldId id="293" r:id="rId7"/>
    <p:sldId id="294" r:id="rId8"/>
    <p:sldId id="295" r:id="rId9"/>
    <p:sldId id="296" r:id="rId10"/>
    <p:sldId id="297" r:id="rId11"/>
    <p:sldId id="298" r:id="rId12"/>
    <p:sldId id="299" r:id="rId13"/>
    <p:sldId id="300" r:id="rId14"/>
    <p:sldId id="292" r:id="rId15"/>
    <p:sldId id="279" r:id="rId16"/>
    <p:sldId id="301" r:id="rId17"/>
  </p:sldIdLst>
  <p:sldSz cx="9144000" cy="6858000" type="screen4x3"/>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207">
          <p15:clr>
            <a:srgbClr val="A4A3A4"/>
          </p15:clr>
        </p15:guide>
        <p15:guide id="2" orient="horz" pos="3521">
          <p15:clr>
            <a:srgbClr val="A4A3A4"/>
          </p15:clr>
        </p15:guide>
        <p15:guide id="3" orient="horz" pos="2478">
          <p15:clr>
            <a:srgbClr val="A4A3A4"/>
          </p15:clr>
        </p15:guide>
        <p15:guide id="4" orient="horz" pos="4110">
          <p15:clr>
            <a:srgbClr val="A4A3A4"/>
          </p15:clr>
        </p15:guide>
        <p15:guide id="5" orient="horz" pos="845">
          <p15:clr>
            <a:srgbClr val="A4A3A4"/>
          </p15:clr>
        </p15:guide>
        <p15:guide id="6" pos="3243">
          <p15:clr>
            <a:srgbClr val="A4A3A4"/>
          </p15:clr>
        </p15:guide>
        <p15:guide id="7" pos="55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31" autoAdjust="0"/>
  </p:normalViewPr>
  <p:slideViewPr>
    <p:cSldViewPr>
      <p:cViewPr varScale="1">
        <p:scale>
          <a:sx n="70" d="100"/>
          <a:sy n="70" d="100"/>
        </p:scale>
        <p:origin x="1386" y="72"/>
      </p:cViewPr>
      <p:guideLst>
        <p:guide orient="horz" pos="1207"/>
        <p:guide orient="horz" pos="3521"/>
        <p:guide orient="horz" pos="2478"/>
        <p:guide orient="horz" pos="4110"/>
        <p:guide orient="horz" pos="845"/>
        <p:guide pos="3243"/>
        <p:guide pos="55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sv-SE" altLang="sv-SE"/>
          </a:p>
        </p:txBody>
      </p:sp>
      <p:sp>
        <p:nvSpPr>
          <p:cNvPr id="348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sv-SE" altLang="sv-SE"/>
          </a:p>
        </p:txBody>
      </p:sp>
      <p:sp>
        <p:nvSpPr>
          <p:cNvPr id="348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sv-SE" altLang="sv-SE"/>
          </a:p>
        </p:txBody>
      </p:sp>
      <p:sp>
        <p:nvSpPr>
          <p:cNvPr id="348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5D15E2B7-B011-43D3-BF1A-35F447C1F9FF}" type="slidenum">
              <a:rPr lang="sv-SE" altLang="sv-SE"/>
              <a:pPr>
                <a:defRPr/>
              </a:pPr>
              <a:t>‹#›</a:t>
            </a:fld>
            <a:endParaRPr lang="sv-SE" altLang="sv-SE"/>
          </a:p>
        </p:txBody>
      </p:sp>
    </p:spTree>
    <p:extLst>
      <p:ext uri="{BB962C8B-B14F-4D97-AF65-F5344CB8AC3E}">
        <p14:creationId xmlns:p14="http://schemas.microsoft.com/office/powerpoint/2010/main" val="1735554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5B8E11F-D7D1-4A17-BEFF-AA37A84DE65A}" type="datetimeFigureOut">
              <a:rPr lang="sv-SE"/>
              <a:pPr>
                <a:defRPr/>
              </a:pPr>
              <a:t>2020-04-12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smtClean="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7E3CD11-F82F-48D0-B6D9-E9ACEA8ED0E0}" type="slidenum">
              <a:rPr lang="sv-SE"/>
              <a:pPr>
                <a:defRPr/>
              </a:pPr>
              <a:t>‹#›</a:t>
            </a:fld>
            <a:endParaRPr lang="sv-SE"/>
          </a:p>
        </p:txBody>
      </p:sp>
    </p:spTree>
    <p:extLst>
      <p:ext uri="{BB962C8B-B14F-4D97-AF65-F5344CB8AC3E}">
        <p14:creationId xmlns:p14="http://schemas.microsoft.com/office/powerpoint/2010/main" val="37144238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34819"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34820"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55A06F-1338-4544-9D83-1D0E95AFFBA4}" type="slidenum">
              <a:rPr lang="sv-SE" altLang="sv-SE" smtClean="0"/>
              <a:pPr/>
              <a:t>15</a:t>
            </a:fld>
            <a:endParaRPr lang="sv-SE" altLang="sv-SE" smtClean="0"/>
          </a:p>
        </p:txBody>
      </p:sp>
    </p:spTree>
    <p:extLst>
      <p:ext uri="{BB962C8B-B14F-4D97-AF65-F5344CB8AC3E}">
        <p14:creationId xmlns:p14="http://schemas.microsoft.com/office/powerpoint/2010/main" val="1938650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6" name="Rectangle 6"/>
          <p:cNvSpPr>
            <a:spLocks noGrp="1" noChangeArrowheads="1"/>
          </p:cNvSpPr>
          <p:nvPr>
            <p:ph type="sldNum" sz="quarter" idx="12"/>
          </p:nvPr>
        </p:nvSpPr>
        <p:spPr>
          <a:ln/>
        </p:spPr>
        <p:txBody>
          <a:bodyPr/>
          <a:lstStyle>
            <a:lvl1pPr>
              <a:defRPr/>
            </a:lvl1pPr>
          </a:lstStyle>
          <a:p>
            <a:pPr>
              <a:defRPr/>
            </a:pPr>
            <a:fld id="{753BB7BE-3060-4CBD-82BF-9D3D081EBDED}" type="slidenum">
              <a:rPr lang="sv-SE" altLang="sv-SE"/>
              <a:pPr>
                <a:defRPr/>
              </a:pPr>
              <a:t>‹#›</a:t>
            </a:fld>
            <a:endParaRPr lang="sv-SE" alt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6" name="Rectangle 6"/>
          <p:cNvSpPr>
            <a:spLocks noGrp="1" noChangeArrowheads="1"/>
          </p:cNvSpPr>
          <p:nvPr>
            <p:ph type="sldNum" sz="quarter" idx="12"/>
          </p:nvPr>
        </p:nvSpPr>
        <p:spPr>
          <a:ln/>
        </p:spPr>
        <p:txBody>
          <a:bodyPr/>
          <a:lstStyle>
            <a:lvl1pPr>
              <a:defRPr/>
            </a:lvl1pPr>
          </a:lstStyle>
          <a:p>
            <a:pPr>
              <a:defRPr/>
            </a:pPr>
            <a:fld id="{84CEE69A-6773-4AD3-BED3-7EEA01CD2811}" type="slidenum">
              <a:rPr lang="sv-SE" altLang="sv-SE"/>
              <a:pPr>
                <a:defRPr/>
              </a:pPr>
              <a:t>‹#›</a:t>
            </a:fld>
            <a:endParaRPr lang="sv-SE" alt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42125" y="260350"/>
            <a:ext cx="2051050" cy="583565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85800" y="260350"/>
            <a:ext cx="6003925" cy="583565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6" name="Rectangle 6"/>
          <p:cNvSpPr>
            <a:spLocks noGrp="1" noChangeArrowheads="1"/>
          </p:cNvSpPr>
          <p:nvPr>
            <p:ph type="sldNum" sz="quarter" idx="12"/>
          </p:nvPr>
        </p:nvSpPr>
        <p:spPr>
          <a:ln/>
        </p:spPr>
        <p:txBody>
          <a:bodyPr/>
          <a:lstStyle>
            <a:lvl1pPr>
              <a:defRPr/>
            </a:lvl1pPr>
          </a:lstStyle>
          <a:p>
            <a:pPr>
              <a:defRPr/>
            </a:pPr>
            <a:fld id="{27CA2FC9-4309-436C-9997-4B57BB563609}" type="slidenum">
              <a:rPr lang="sv-SE" altLang="sv-SE"/>
              <a:pPr>
                <a:defRPr/>
              </a:pPr>
              <a:t>‹#›</a:t>
            </a:fld>
            <a:endParaRPr lang="sv-SE" alt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6" name="Rectangle 6"/>
          <p:cNvSpPr>
            <a:spLocks noGrp="1" noChangeArrowheads="1"/>
          </p:cNvSpPr>
          <p:nvPr>
            <p:ph type="sldNum" sz="quarter" idx="12"/>
          </p:nvPr>
        </p:nvSpPr>
        <p:spPr>
          <a:ln/>
        </p:spPr>
        <p:txBody>
          <a:bodyPr/>
          <a:lstStyle>
            <a:lvl1pPr>
              <a:defRPr/>
            </a:lvl1pPr>
          </a:lstStyle>
          <a:p>
            <a:pPr>
              <a:defRPr/>
            </a:pPr>
            <a:fld id="{3B23BB0C-00A0-40BF-B945-3570A24ED516}" type="slidenum">
              <a:rPr lang="sv-SE" altLang="sv-SE"/>
              <a:pPr>
                <a:defRPr/>
              </a:pPr>
              <a:t>‹#›</a:t>
            </a:fld>
            <a:endParaRPr lang="sv-SE" alt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6" name="Rectangle 6"/>
          <p:cNvSpPr>
            <a:spLocks noGrp="1" noChangeArrowheads="1"/>
          </p:cNvSpPr>
          <p:nvPr>
            <p:ph type="sldNum" sz="quarter" idx="12"/>
          </p:nvPr>
        </p:nvSpPr>
        <p:spPr>
          <a:ln/>
        </p:spPr>
        <p:txBody>
          <a:bodyPr/>
          <a:lstStyle>
            <a:lvl1pPr>
              <a:defRPr/>
            </a:lvl1pPr>
          </a:lstStyle>
          <a:p>
            <a:pPr>
              <a:defRPr/>
            </a:pPr>
            <a:fld id="{E0EEA6F8-EE37-4E5B-9EBD-675891770525}" type="slidenum">
              <a:rPr lang="sv-SE" altLang="sv-SE"/>
              <a:pPr>
                <a:defRPr/>
              </a:pPr>
              <a:t>‹#›</a:t>
            </a:fld>
            <a:endParaRPr lang="sv-SE" alt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7" name="Rectangle 6"/>
          <p:cNvSpPr>
            <a:spLocks noGrp="1" noChangeArrowheads="1"/>
          </p:cNvSpPr>
          <p:nvPr>
            <p:ph type="sldNum" sz="quarter" idx="12"/>
          </p:nvPr>
        </p:nvSpPr>
        <p:spPr>
          <a:ln/>
        </p:spPr>
        <p:txBody>
          <a:bodyPr/>
          <a:lstStyle>
            <a:lvl1pPr>
              <a:defRPr/>
            </a:lvl1pPr>
          </a:lstStyle>
          <a:p>
            <a:pPr>
              <a:defRPr/>
            </a:pPr>
            <a:fld id="{AC0C911E-32DC-4447-A8DC-7B80EFE862D7}" type="slidenum">
              <a:rPr lang="sv-SE" altLang="sv-SE"/>
              <a:pPr>
                <a:defRPr/>
              </a:pPr>
              <a:t>‹#›</a:t>
            </a:fld>
            <a:endParaRPr lang="sv-SE" alt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9" name="Rectangle 6"/>
          <p:cNvSpPr>
            <a:spLocks noGrp="1" noChangeArrowheads="1"/>
          </p:cNvSpPr>
          <p:nvPr>
            <p:ph type="sldNum" sz="quarter" idx="12"/>
          </p:nvPr>
        </p:nvSpPr>
        <p:spPr>
          <a:ln/>
        </p:spPr>
        <p:txBody>
          <a:bodyPr/>
          <a:lstStyle>
            <a:lvl1pPr>
              <a:defRPr/>
            </a:lvl1pPr>
          </a:lstStyle>
          <a:p>
            <a:pPr>
              <a:defRPr/>
            </a:pPr>
            <a:fld id="{13A30876-EDF5-46DC-A43B-E82F68ACA30A}" type="slidenum">
              <a:rPr lang="sv-SE" altLang="sv-SE"/>
              <a:pPr>
                <a:defRPr/>
              </a:pPr>
              <a:t>‹#›</a:t>
            </a:fld>
            <a:endParaRPr lang="sv-SE" alt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5" name="Rectangle 6"/>
          <p:cNvSpPr>
            <a:spLocks noGrp="1" noChangeArrowheads="1"/>
          </p:cNvSpPr>
          <p:nvPr>
            <p:ph type="sldNum" sz="quarter" idx="12"/>
          </p:nvPr>
        </p:nvSpPr>
        <p:spPr>
          <a:ln/>
        </p:spPr>
        <p:txBody>
          <a:bodyPr/>
          <a:lstStyle>
            <a:lvl1pPr>
              <a:defRPr/>
            </a:lvl1pPr>
          </a:lstStyle>
          <a:p>
            <a:pPr>
              <a:defRPr/>
            </a:pPr>
            <a:fld id="{EC2E3BC0-39B3-4586-9F05-57520E5E7FFF}" type="slidenum">
              <a:rPr lang="sv-SE" altLang="sv-SE"/>
              <a:pPr>
                <a:defRPr/>
              </a:pPr>
              <a:t>‹#›</a:t>
            </a:fld>
            <a:endParaRPr lang="sv-SE" alt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4" name="Rectangle 6"/>
          <p:cNvSpPr>
            <a:spLocks noGrp="1" noChangeArrowheads="1"/>
          </p:cNvSpPr>
          <p:nvPr>
            <p:ph type="sldNum" sz="quarter" idx="12"/>
          </p:nvPr>
        </p:nvSpPr>
        <p:spPr>
          <a:ln/>
        </p:spPr>
        <p:txBody>
          <a:bodyPr/>
          <a:lstStyle>
            <a:lvl1pPr>
              <a:defRPr/>
            </a:lvl1pPr>
          </a:lstStyle>
          <a:p>
            <a:pPr>
              <a:defRPr/>
            </a:pPr>
            <a:fld id="{9F9A1575-4CFB-48A2-944D-9FF75EB2C8E9}" type="slidenum">
              <a:rPr lang="sv-SE" altLang="sv-SE"/>
              <a:pPr>
                <a:defRPr/>
              </a:pPr>
              <a:t>‹#›</a:t>
            </a:fld>
            <a:endParaRPr lang="sv-SE" alt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7" name="Rectangle 6"/>
          <p:cNvSpPr>
            <a:spLocks noGrp="1" noChangeArrowheads="1"/>
          </p:cNvSpPr>
          <p:nvPr>
            <p:ph type="sldNum" sz="quarter" idx="12"/>
          </p:nvPr>
        </p:nvSpPr>
        <p:spPr>
          <a:ln/>
        </p:spPr>
        <p:txBody>
          <a:bodyPr/>
          <a:lstStyle>
            <a:lvl1pPr>
              <a:defRPr/>
            </a:lvl1pPr>
          </a:lstStyle>
          <a:p>
            <a:pPr>
              <a:defRPr/>
            </a:pPr>
            <a:fld id="{F753321F-C1ED-447B-A816-F3B865F41FF9}" type="slidenum">
              <a:rPr lang="sv-SE" altLang="sv-SE"/>
              <a:pPr>
                <a:defRPr/>
              </a:pPr>
              <a:t>‹#›</a:t>
            </a:fld>
            <a:endParaRPr lang="sv-SE" alt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lt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ltLang="sv-SE"/>
          </a:p>
        </p:txBody>
      </p:sp>
      <p:sp>
        <p:nvSpPr>
          <p:cNvPr id="7" name="Rectangle 6"/>
          <p:cNvSpPr>
            <a:spLocks noGrp="1" noChangeArrowheads="1"/>
          </p:cNvSpPr>
          <p:nvPr>
            <p:ph type="sldNum" sz="quarter" idx="12"/>
          </p:nvPr>
        </p:nvSpPr>
        <p:spPr>
          <a:ln/>
        </p:spPr>
        <p:txBody>
          <a:bodyPr/>
          <a:lstStyle>
            <a:lvl1pPr>
              <a:defRPr/>
            </a:lvl1pPr>
          </a:lstStyle>
          <a:p>
            <a:pPr>
              <a:defRPr/>
            </a:pPr>
            <a:fld id="{854CF24B-B992-4072-8014-BFB1A69B3078}" type="slidenum">
              <a:rPr lang="sv-SE" altLang="sv-SE"/>
              <a:pPr>
                <a:defRPr/>
              </a:pPr>
              <a:t>‹#›</a:t>
            </a:fld>
            <a:endParaRPr lang="sv-SE" alt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20775" y="26035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v-SE" altLang="sv-SE" smtClean="0"/>
              <a:t>Klicka här för att ändra format på bakgrundsrubriken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sv-SE" altLang="sv-SE"/>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sv-SE" altLang="sv-SE"/>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1D2CA3C2-3568-43FB-B581-B8725440B479}"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eaLnBrk="0" fontAlgn="base" hangingPunct="0">
        <a:spcBef>
          <a:spcPct val="0"/>
        </a:spcBef>
        <a:spcAft>
          <a:spcPct val="0"/>
        </a:spcAft>
        <a:defRPr sz="4400">
          <a:solidFill>
            <a:schemeClr val="tx2"/>
          </a:solidFill>
          <a:latin typeface="Arial" pitchFamily="34" charset="0"/>
        </a:defRPr>
      </a:lvl6pPr>
      <a:lvl7pPr marL="914400" algn="l" rtl="0" eaLnBrk="0" fontAlgn="base" hangingPunct="0">
        <a:spcBef>
          <a:spcPct val="0"/>
        </a:spcBef>
        <a:spcAft>
          <a:spcPct val="0"/>
        </a:spcAft>
        <a:defRPr sz="4400">
          <a:solidFill>
            <a:schemeClr val="tx2"/>
          </a:solidFill>
          <a:latin typeface="Arial" pitchFamily="34" charset="0"/>
        </a:defRPr>
      </a:lvl7pPr>
      <a:lvl8pPr marL="1371600" algn="l" rtl="0" eaLnBrk="0" fontAlgn="base" hangingPunct="0">
        <a:spcBef>
          <a:spcPct val="0"/>
        </a:spcBef>
        <a:spcAft>
          <a:spcPct val="0"/>
        </a:spcAft>
        <a:defRPr sz="4400">
          <a:solidFill>
            <a:schemeClr val="tx2"/>
          </a:solidFill>
          <a:latin typeface="Arial" pitchFamily="34" charset="0"/>
        </a:defRPr>
      </a:lvl8pPr>
      <a:lvl9pPr marL="1828800" algn="l"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hyperlink" Target="https://www.coe.int/en/web/pompidou/activities/gender" TargetMode="External"/><Relationship Id="rId2" Type="http://schemas.openxmlformats.org/officeDocument/2006/relationships/hyperlink" Target="https://wcd.coe.int/ViewDoc.jsp?id=1241743&amp;Site=CM&amp;BackColorInternet=C3C3C3&amp;BackColorIntranet=EDB021&amp;BackColorLogged=F5D383"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coe.int/T/DG3/Pompidou/Source/Documents/179914_Gender%20dimension%20of%20non-medical%20use%20of%20prescription%20drugs_web.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Louise\Documents\Informatörens mapp\KSAN_logos\wocad-cmyk-text - Kopia.tif"/>
          <p:cNvPicPr>
            <a:picLocks noChangeAspect="1" noChangeArrowheads="1"/>
          </p:cNvPicPr>
          <p:nvPr/>
        </p:nvPicPr>
        <p:blipFill>
          <a:blip r:embed="rId2" cstate="print"/>
          <a:srcRect/>
          <a:stretch>
            <a:fillRect/>
          </a:stretch>
        </p:blipFill>
        <p:spPr bwMode="auto">
          <a:xfrm>
            <a:off x="2555875" y="260350"/>
            <a:ext cx="4103688" cy="993775"/>
          </a:xfrm>
          <a:prstGeom prst="rect">
            <a:avLst/>
          </a:prstGeom>
          <a:noFill/>
          <a:ln w="9525">
            <a:noFill/>
            <a:miter lim="800000"/>
            <a:headEnd/>
            <a:tailEnd/>
          </a:ln>
        </p:spPr>
      </p:pic>
      <p:sp>
        <p:nvSpPr>
          <p:cNvPr id="3075" name="Rubrik 4"/>
          <p:cNvSpPr>
            <a:spLocks noGrp="1"/>
          </p:cNvSpPr>
          <p:nvPr>
            <p:ph type="ctrTitle"/>
          </p:nvPr>
        </p:nvSpPr>
        <p:spPr>
          <a:xfrm>
            <a:off x="827088" y="4622800"/>
            <a:ext cx="7772400" cy="1470025"/>
          </a:xfrm>
        </p:spPr>
        <p:txBody>
          <a:bodyPr/>
          <a:lstStyle/>
          <a:p>
            <a:pPr algn="ctr"/>
            <a:r>
              <a:rPr lang="sv-SE" altLang="sv-SE" sz="2000" b="1" dirty="0" smtClean="0"/>
              <a:t/>
            </a:r>
            <a:br>
              <a:rPr lang="sv-SE" altLang="sv-SE" sz="2000" b="1" dirty="0" smtClean="0"/>
            </a:br>
            <a:endParaRPr lang="sv-SE" altLang="sv-SE" sz="2000" b="1" dirty="0" smtClean="0"/>
          </a:p>
        </p:txBody>
      </p:sp>
      <p:sp>
        <p:nvSpPr>
          <p:cNvPr id="3076" name="Underrubrik 5"/>
          <p:cNvSpPr>
            <a:spLocks noGrp="1"/>
          </p:cNvSpPr>
          <p:nvPr>
            <p:ph type="subTitle" idx="1"/>
          </p:nvPr>
        </p:nvSpPr>
        <p:spPr>
          <a:xfrm>
            <a:off x="684213" y="1485900"/>
            <a:ext cx="8135937" cy="3311525"/>
          </a:xfrm>
        </p:spPr>
        <p:txBody>
          <a:bodyPr/>
          <a:lstStyle/>
          <a:p>
            <a:r>
              <a:rPr lang="sv-SE" sz="2000" dirty="0" smtClean="0"/>
              <a:t>St Petersburg,</a:t>
            </a:r>
          </a:p>
          <a:p>
            <a:r>
              <a:rPr lang="sv-SE" sz="2000" dirty="0" smtClean="0"/>
              <a:t> </a:t>
            </a:r>
            <a:r>
              <a:rPr lang="sv-SE" sz="2000" dirty="0" err="1" smtClean="0"/>
              <a:t>March</a:t>
            </a:r>
            <a:r>
              <a:rPr lang="sv-SE" sz="2000" dirty="0" smtClean="0"/>
              <a:t> 25, 2020 </a:t>
            </a:r>
            <a:br>
              <a:rPr lang="sv-SE" sz="2000" dirty="0" smtClean="0"/>
            </a:br>
            <a:r>
              <a:rPr lang="en-US" altLang="sv-SE" sz="2400" b="1" dirty="0" smtClean="0"/>
              <a:t/>
            </a:r>
            <a:br>
              <a:rPr lang="en-US" altLang="sv-SE" sz="2400" b="1" dirty="0" smtClean="0"/>
            </a:br>
            <a:r>
              <a:rPr lang="en-US" altLang="sv-SE" sz="1000" b="1" dirty="0" smtClean="0"/>
              <a:t/>
            </a:r>
            <a:br>
              <a:rPr lang="en-US" altLang="sv-SE" sz="1000" b="1" dirty="0" smtClean="0"/>
            </a:br>
            <a:r>
              <a:rPr lang="sv-SE" sz="3600" dirty="0" smtClean="0"/>
              <a:t> </a:t>
            </a:r>
            <a:r>
              <a:rPr lang="sv-SE" sz="3600" dirty="0" err="1" smtClean="0"/>
              <a:t>Gender</a:t>
            </a:r>
            <a:r>
              <a:rPr lang="sv-SE" sz="3600" dirty="0" smtClean="0"/>
              <a:t> </a:t>
            </a:r>
            <a:r>
              <a:rPr lang="sv-SE" sz="3600" dirty="0" err="1" smtClean="0"/>
              <a:t>mainstreaming</a:t>
            </a:r>
            <a:endParaRPr lang="sv-SE" altLang="sv-SE" sz="3600" dirty="0" smtClean="0"/>
          </a:p>
          <a:p>
            <a:r>
              <a:rPr lang="sv-SE" altLang="sv-SE" sz="2400" dirty="0" err="1" smtClean="0"/>
              <a:t>What</a:t>
            </a:r>
            <a:r>
              <a:rPr lang="sv-SE" altLang="sv-SE" sz="2400" dirty="0" smtClean="0"/>
              <a:t>?   </a:t>
            </a:r>
            <a:r>
              <a:rPr lang="sv-SE" altLang="sv-SE" sz="2400" dirty="0" err="1" smtClean="0"/>
              <a:t>Why</a:t>
            </a:r>
            <a:r>
              <a:rPr lang="sv-SE" altLang="sv-SE" sz="2400" dirty="0" smtClean="0"/>
              <a:t>?   </a:t>
            </a:r>
            <a:r>
              <a:rPr lang="sv-SE" altLang="sv-SE" sz="2400" dirty="0" err="1" smtClean="0"/>
              <a:t>How</a:t>
            </a:r>
            <a:r>
              <a:rPr lang="sv-SE" altLang="sv-SE" sz="2400" dirty="0" smtClean="0"/>
              <a:t>?</a:t>
            </a:r>
            <a:br>
              <a:rPr lang="sv-SE" altLang="sv-SE" sz="2400" dirty="0" smtClean="0"/>
            </a:br>
            <a:r>
              <a:rPr lang="sv-SE" altLang="sv-SE" sz="2000" dirty="0" smtClean="0"/>
              <a:t/>
            </a:r>
            <a:br>
              <a:rPr lang="sv-SE" altLang="sv-SE" sz="2000" dirty="0" smtClean="0"/>
            </a:br>
            <a:r>
              <a:rPr lang="sv-SE" altLang="sv-SE" sz="2000" dirty="0" smtClean="0"/>
              <a:t/>
            </a:r>
            <a:br>
              <a:rPr lang="sv-SE" altLang="sv-SE" sz="2000" dirty="0" smtClean="0"/>
            </a:br>
            <a:r>
              <a:rPr lang="en-US" altLang="sv-SE" sz="2000" dirty="0" smtClean="0"/>
              <a:t>Leena Haraké Executive Director </a:t>
            </a:r>
            <a:br>
              <a:rPr lang="en-US" altLang="sv-SE" sz="2000" dirty="0" smtClean="0"/>
            </a:br>
            <a:r>
              <a:rPr lang="en-US" altLang="sv-SE" sz="2000" dirty="0" smtClean="0"/>
              <a:t/>
            </a:r>
            <a:br>
              <a:rPr lang="en-US" altLang="sv-SE" sz="2000" dirty="0" smtClean="0"/>
            </a:br>
            <a:r>
              <a:rPr lang="en-US" altLang="sv-SE" sz="2000" i="1" dirty="0" smtClean="0"/>
              <a:t>WOCAD </a:t>
            </a:r>
            <a:br>
              <a:rPr lang="en-US" altLang="sv-SE" sz="2000" i="1" dirty="0" smtClean="0"/>
            </a:br>
            <a:r>
              <a:rPr lang="en-US" altLang="sv-SE" sz="2000" i="1" dirty="0" smtClean="0"/>
              <a:t>Women´s Organizations Committee on Alcohol and Drug Issues, Stockholm, Sweden</a:t>
            </a:r>
            <a:br>
              <a:rPr lang="en-US" altLang="sv-SE" sz="2000" i="1" dirty="0" smtClean="0"/>
            </a:br>
            <a:r>
              <a:rPr lang="en-US" altLang="sv-SE" sz="2000" i="1" dirty="0" smtClean="0"/>
              <a:t/>
            </a:r>
            <a:br>
              <a:rPr lang="en-US" altLang="sv-SE" sz="2000" i="1" dirty="0" smtClean="0"/>
            </a:br>
            <a:endParaRPr lang="sv-SE" altLang="sv-SE"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tshållare för innehåll 2"/>
          <p:cNvSpPr>
            <a:spLocks noGrp="1"/>
          </p:cNvSpPr>
          <p:nvPr>
            <p:ph idx="1"/>
          </p:nvPr>
        </p:nvSpPr>
        <p:spPr>
          <a:xfrm>
            <a:off x="539552" y="1700808"/>
            <a:ext cx="8135938" cy="5157192"/>
          </a:xfrm>
        </p:spPr>
        <p:txBody>
          <a:bodyPr/>
          <a:lstStyle/>
          <a:p>
            <a:pPr lvl="0"/>
            <a:r>
              <a:rPr lang="en-US" sz="2200" dirty="0" smtClean="0"/>
              <a:t>“Adding women and stirring”: ensuring the equal participation of women and men in decision making or in different activities is a necessary first step and an objective on its own. However, the presence of women does not mean that a gender mainstreaming exercise was undertaken and it does not automatically lead to qualitative change towards gender equality in a specific policy, </a:t>
            </a:r>
            <a:r>
              <a:rPr lang="en-US" sz="2200" dirty="0" err="1" smtClean="0"/>
              <a:t>programme</a:t>
            </a:r>
            <a:r>
              <a:rPr lang="en-US" sz="2200" dirty="0" smtClean="0"/>
              <a:t> or activity.</a:t>
            </a:r>
          </a:p>
          <a:p>
            <a:pPr lvl="0"/>
            <a:endParaRPr lang="sv-SE" sz="2200" dirty="0" smtClean="0"/>
          </a:p>
          <a:p>
            <a:pPr lvl="0"/>
            <a:r>
              <a:rPr lang="en-US" sz="2200" dirty="0" smtClean="0"/>
              <a:t>Including an introductory paragraph in a document stating that a gender equality perspective will be integrated or simply mentioning “women and men” without also taking into account their different situations is not sufficient. The aim is to include a gender equality perspective throughout the policy measures, documents or </a:t>
            </a:r>
            <a:r>
              <a:rPr lang="en-US" sz="2200" dirty="0" err="1" smtClean="0"/>
              <a:t>programmes</a:t>
            </a:r>
            <a:r>
              <a:rPr lang="en-US" sz="2200" dirty="0" smtClean="0"/>
              <a:t>.</a:t>
            </a:r>
            <a:endParaRPr lang="sv-SE" sz="2200" dirty="0" smtClean="0"/>
          </a:p>
          <a:p>
            <a:endParaRPr lang="sv-SE" sz="2200" dirty="0" smtClean="0"/>
          </a:p>
          <a:p>
            <a:pPr marL="0" indent="0" algn="ctr">
              <a:buFontTx/>
              <a:buNone/>
            </a:pPr>
            <a:endParaRPr lang="en-GB" sz="2200" dirty="0" smtClean="0"/>
          </a:p>
        </p:txBody>
      </p:sp>
      <p:pic>
        <p:nvPicPr>
          <p:cNvPr id="27651"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7652" name="Rubrik 1"/>
          <p:cNvSpPr>
            <a:spLocks noGrp="1"/>
          </p:cNvSpPr>
          <p:nvPr>
            <p:ph type="title"/>
          </p:nvPr>
        </p:nvSpPr>
        <p:spPr>
          <a:xfrm>
            <a:off x="611560" y="332656"/>
            <a:ext cx="7772400" cy="1143000"/>
          </a:xfrm>
        </p:spPr>
        <p:txBody>
          <a:bodyPr/>
          <a:lstStyle/>
          <a:p>
            <a:pPr algn="ctr"/>
            <a:r>
              <a:rPr lang="en-US" dirty="0" smtClean="0"/>
              <a:t>Gender mainstreaming is </a:t>
            </a:r>
            <a:r>
              <a:rPr lang="en-US" i="1" dirty="0" smtClean="0"/>
              <a:t>not</a:t>
            </a:r>
            <a:r>
              <a:rPr lang="en-US" dirty="0" smtClean="0"/>
              <a:t> about:</a:t>
            </a:r>
            <a:endParaRPr lang="sv-SE" altLang="sv-SE"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tshållare för innehåll 2"/>
          <p:cNvSpPr>
            <a:spLocks noGrp="1"/>
          </p:cNvSpPr>
          <p:nvPr>
            <p:ph idx="1"/>
          </p:nvPr>
        </p:nvSpPr>
        <p:spPr>
          <a:xfrm>
            <a:off x="539750" y="1978496"/>
            <a:ext cx="8135938" cy="4114800"/>
          </a:xfrm>
        </p:spPr>
        <p:txBody>
          <a:bodyPr/>
          <a:lstStyle/>
          <a:p>
            <a:pPr marL="0" indent="0" algn="ctr">
              <a:buNone/>
            </a:pPr>
            <a:r>
              <a:rPr lang="en-US" sz="2800" dirty="0" smtClean="0"/>
              <a:t>”</a:t>
            </a:r>
            <a:r>
              <a:rPr lang="en-US" sz="2800" b="1" dirty="0" smtClean="0"/>
              <a:t>Women” and  “men” are not homogeneous groups with single aims and needs: </a:t>
            </a:r>
          </a:p>
          <a:p>
            <a:pPr marL="0" indent="0" algn="ctr">
              <a:buNone/>
            </a:pPr>
            <a:r>
              <a:rPr lang="en-US" sz="2800" b="1" dirty="0" smtClean="0"/>
              <a:t>it is necessary to take into account women and men’s multiple identities in terms of age, ethnicity, sexual orientation/identity, social status or (</a:t>
            </a:r>
            <a:r>
              <a:rPr lang="en-US" sz="2800" b="1" dirty="0" err="1" smtClean="0"/>
              <a:t>dis</a:t>
            </a:r>
            <a:r>
              <a:rPr lang="en-US" sz="2800" b="1" dirty="0" smtClean="0"/>
              <a:t>)ability - to name a few characteristics.</a:t>
            </a:r>
            <a:endParaRPr lang="sv-SE" sz="2800" dirty="0" smtClean="0"/>
          </a:p>
          <a:p>
            <a:pPr marL="0" indent="0" algn="ctr">
              <a:buFontTx/>
              <a:buNone/>
            </a:pPr>
            <a:endParaRPr lang="en-GB" sz="2000" dirty="0" smtClean="0"/>
          </a:p>
        </p:txBody>
      </p:sp>
      <p:pic>
        <p:nvPicPr>
          <p:cNvPr id="28675"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8676" name="Rubrik 1"/>
          <p:cNvSpPr>
            <a:spLocks noGrp="1"/>
          </p:cNvSpPr>
          <p:nvPr>
            <p:ph type="title"/>
          </p:nvPr>
        </p:nvSpPr>
        <p:spPr>
          <a:xfrm>
            <a:off x="1192213" y="485775"/>
            <a:ext cx="7772400" cy="1143000"/>
          </a:xfrm>
        </p:spPr>
        <p:txBody>
          <a:bodyPr/>
          <a:lstStyle/>
          <a:p>
            <a:r>
              <a:rPr lang="sv-SE" dirty="0" smtClean="0"/>
              <a:t>p.2</a:t>
            </a:r>
            <a:endParaRPr lang="sv-SE" altLang="sv-SE"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latshållare för innehåll 2"/>
          <p:cNvSpPr>
            <a:spLocks noGrp="1"/>
          </p:cNvSpPr>
          <p:nvPr>
            <p:ph idx="1"/>
          </p:nvPr>
        </p:nvSpPr>
        <p:spPr>
          <a:xfrm>
            <a:off x="827782" y="692696"/>
            <a:ext cx="8352730" cy="4906417"/>
          </a:xfrm>
        </p:spPr>
        <p:txBody>
          <a:bodyPr/>
          <a:lstStyle/>
          <a:p>
            <a:r>
              <a:rPr lang="en-US" sz="1600" b="1" dirty="0" smtClean="0"/>
              <a:t>Gender and sex both impact on women and men’s health, access to healthcare and issues related to drug use.</a:t>
            </a:r>
            <a:br>
              <a:rPr lang="en-US" sz="1600" b="1" dirty="0" smtClean="0"/>
            </a:br>
            <a:endParaRPr lang="sv-SE" sz="1600" b="1" dirty="0" smtClean="0"/>
          </a:p>
          <a:p>
            <a:r>
              <a:rPr lang="en-US" sz="1600" b="1" dirty="0" smtClean="0"/>
              <a:t>Gender roles and inequalities, including an unequal access to resources, as well as other social factors produce different health risks and result in unequal access to health information, care, and services for women and men. </a:t>
            </a:r>
            <a:br>
              <a:rPr lang="en-US" sz="1600" b="1" dirty="0" smtClean="0"/>
            </a:br>
            <a:endParaRPr lang="en-US" sz="1600" b="1" dirty="0" smtClean="0"/>
          </a:p>
          <a:p>
            <a:r>
              <a:rPr lang="en-US" sz="1600" b="1" dirty="0" smtClean="0"/>
              <a:t>Biological differences also imply that women have particular health concerns and needs, especially related to sexual and reproductive health and rights. Increasing evidence from all fields of health research (concerning both biomedical and psycho-social mechanisms) also shows that risk factors, clinical manifestation, causes, consequences and treatment of diseases may differ between men and women.</a:t>
            </a:r>
            <a:br>
              <a:rPr lang="en-US" sz="1600" b="1" dirty="0" smtClean="0"/>
            </a:br>
            <a:endParaRPr lang="en-US" sz="1600" b="1" dirty="0" smtClean="0"/>
          </a:p>
          <a:p>
            <a:r>
              <a:rPr lang="en-US" sz="1600" b="1" dirty="0" smtClean="0"/>
              <a:t> Prevention, treatment, rehabilitation, care-delivery and health promotion therefore need to be adapted to women's and men's differing needs, moving beyond a situation whereby men have traditionally been the only reference and focus of health-related research and services.  </a:t>
            </a:r>
            <a:br>
              <a:rPr lang="en-US" sz="1600" b="1" dirty="0" smtClean="0"/>
            </a:br>
            <a:endParaRPr lang="en-US" sz="1600" b="1" dirty="0" smtClean="0"/>
          </a:p>
          <a:p>
            <a:r>
              <a:rPr lang="en-US" sz="1600" b="1" dirty="0" smtClean="0"/>
              <a:t>The impacts of sex and gender differences must be taken into account in health policy planning, research, delivery of health services, and in the monitoring of these, in order to improve the quality, efficiency and effectiveness of health policies and health care services for both women and men, and in order to achieve gender equality in the health sector.</a:t>
            </a:r>
            <a:endParaRPr lang="sv-SE" sz="1600" b="1" dirty="0" smtClean="0"/>
          </a:p>
          <a:p>
            <a:pPr marL="0" indent="0">
              <a:buNone/>
            </a:pPr>
            <a:r>
              <a:rPr lang="en-US" sz="1600" dirty="0" smtClean="0"/>
              <a:t> </a:t>
            </a:r>
            <a:endParaRPr lang="sv-SE" sz="1600" dirty="0" smtClean="0"/>
          </a:p>
          <a:p>
            <a:pPr marL="0" indent="0" algn="ctr">
              <a:buFontTx/>
              <a:buNone/>
            </a:pPr>
            <a:endParaRPr lang="en-GB" sz="1600" dirty="0" smtClean="0"/>
          </a:p>
        </p:txBody>
      </p:sp>
      <p:pic>
        <p:nvPicPr>
          <p:cNvPr id="29699"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9700" name="Rubrik 1"/>
          <p:cNvSpPr>
            <a:spLocks noGrp="1"/>
          </p:cNvSpPr>
          <p:nvPr>
            <p:ph type="title"/>
          </p:nvPr>
        </p:nvSpPr>
        <p:spPr>
          <a:xfrm>
            <a:off x="1043608" y="0"/>
            <a:ext cx="7772400" cy="764704"/>
          </a:xfrm>
        </p:spPr>
        <p:txBody>
          <a:bodyPr/>
          <a:lstStyle/>
          <a:p>
            <a:pPr algn="ctr"/>
            <a:r>
              <a:rPr lang="sv-SE" dirty="0" smtClean="0"/>
              <a:t> </a:t>
            </a:r>
            <a:r>
              <a:rPr lang="sv-SE" sz="3200" dirty="0" smtClean="0"/>
              <a:t>Health and </a:t>
            </a:r>
            <a:r>
              <a:rPr lang="sv-SE" sz="3200" dirty="0" err="1" smtClean="0"/>
              <a:t>Drugs</a:t>
            </a:r>
            <a:endParaRPr lang="sv-SE" altLang="sv-SE" sz="3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pic>
        <p:nvPicPr>
          <p:cNvPr id="5" name="Picture 2" descr="C:\Users\Louise\Desktop\Grafik\ContinuumOfApproaches.jpg"/>
          <p:cNvPicPr>
            <a:picLocks noGrp="1" noChangeAspect="1" noChangeArrowheads="1"/>
          </p:cNvPicPr>
          <p:nvPr>
            <p:ph idx="1"/>
          </p:nvPr>
        </p:nvPicPr>
        <p:blipFill>
          <a:blip r:embed="rId3" cstate="print"/>
          <a:srcRect/>
          <a:stretch>
            <a:fillRect/>
          </a:stretch>
        </p:blipFill>
        <p:spPr bwMode="auto">
          <a:xfrm>
            <a:off x="0" y="-48711"/>
            <a:ext cx="9144000" cy="69067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ubrik 1"/>
          <p:cNvSpPr>
            <a:spLocks noGrp="1"/>
          </p:cNvSpPr>
          <p:nvPr>
            <p:ph type="title"/>
          </p:nvPr>
        </p:nvSpPr>
        <p:spPr>
          <a:xfrm>
            <a:off x="250825" y="1700808"/>
            <a:ext cx="8642350" cy="3024336"/>
          </a:xfrm>
        </p:spPr>
        <p:txBody>
          <a:bodyPr/>
          <a:lstStyle/>
          <a:p>
            <a:pPr algn="ctr"/>
            <a:r>
              <a:rPr lang="sv-SE" dirty="0" err="1" smtClean="0"/>
              <a:t>Discussion</a:t>
            </a:r>
            <a:r>
              <a:rPr lang="sv-SE" dirty="0" smtClean="0"/>
              <a:t/>
            </a:r>
            <a:br>
              <a:rPr lang="sv-SE" dirty="0" smtClean="0"/>
            </a:br>
            <a:endParaRPr lang="sv-SE" dirty="0" smtClean="0"/>
          </a:p>
        </p:txBody>
      </p:sp>
      <p:pic>
        <p:nvPicPr>
          <p:cNvPr id="31747"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4" name="Rektangel 3"/>
          <p:cNvSpPr/>
          <p:nvPr/>
        </p:nvSpPr>
        <p:spPr>
          <a:xfrm>
            <a:off x="1691680" y="692696"/>
            <a:ext cx="6408712" cy="830997"/>
          </a:xfrm>
          <a:prstGeom prst="rect">
            <a:avLst/>
          </a:prstGeom>
        </p:spPr>
        <p:txBody>
          <a:bodyPr wrap="square">
            <a:spAutoFit/>
          </a:bodyPr>
          <a:lstStyle/>
          <a:p>
            <a:pPr algn="ctr"/>
            <a:r>
              <a:rPr lang="sv-SE" sz="4800" dirty="0" err="1" smtClean="0"/>
              <a:t>Examples</a:t>
            </a:r>
            <a:r>
              <a:rPr lang="sv-SE" sz="4800" dirty="0" smtClean="0"/>
              <a:t> on </a:t>
            </a:r>
            <a:r>
              <a:rPr lang="sv-SE" sz="4800" dirty="0" err="1" smtClean="0"/>
              <a:t>inequalities</a:t>
            </a:r>
            <a:endParaRPr lang="sv-SE" sz="4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9750" y="260350"/>
            <a:ext cx="7772400" cy="1143000"/>
          </a:xfrm>
        </p:spPr>
        <p:txBody>
          <a:bodyPr/>
          <a:lstStyle/>
          <a:p>
            <a:pPr algn="ctr"/>
            <a:r>
              <a:rPr lang="sv-SE" altLang="sv-SE" sz="3200" smtClean="0"/>
              <a:t>Thank you for your attention!</a:t>
            </a:r>
          </a:p>
        </p:txBody>
      </p:sp>
      <p:sp>
        <p:nvSpPr>
          <p:cNvPr id="32771" name="Rectangle 5"/>
          <p:cNvSpPr>
            <a:spLocks noChangeArrowheads="1"/>
          </p:cNvSpPr>
          <p:nvPr/>
        </p:nvSpPr>
        <p:spPr bwMode="auto">
          <a:xfrm>
            <a:off x="684213" y="1844675"/>
            <a:ext cx="8208962" cy="4248150"/>
          </a:xfrm>
          <a:prstGeom prst="rect">
            <a:avLst/>
          </a:prstGeom>
          <a:noFill/>
          <a:ln w="9525">
            <a:noFill/>
            <a:miter lim="800000"/>
            <a:headEnd/>
            <a:tailEnd/>
          </a:ln>
        </p:spPr>
        <p:txBody>
          <a:bodyPr/>
          <a:lstStyle/>
          <a:p>
            <a:pPr marL="342900" indent="-342900">
              <a:spcBef>
                <a:spcPct val="20000"/>
              </a:spcBef>
            </a:pPr>
            <a:endParaRPr lang="sv-SE" altLang="sv-SE">
              <a:solidFill>
                <a:srgbClr val="000000"/>
              </a:solidFill>
              <a:latin typeface="Arial" charset="0"/>
            </a:endParaRPr>
          </a:p>
          <a:p>
            <a:pPr marL="342900" indent="-342900">
              <a:spcBef>
                <a:spcPct val="20000"/>
              </a:spcBef>
            </a:pPr>
            <a:endParaRPr lang="sv-SE" altLang="sv-SE" sz="2800">
              <a:solidFill>
                <a:srgbClr val="000000"/>
              </a:solidFill>
              <a:latin typeface="Arial" charset="0"/>
            </a:endParaRPr>
          </a:p>
          <a:p>
            <a:pPr marL="342900" indent="-342900">
              <a:spcBef>
                <a:spcPct val="20000"/>
              </a:spcBef>
            </a:pPr>
            <a:endParaRPr lang="sv-SE" altLang="sv-SE" sz="2800">
              <a:solidFill>
                <a:srgbClr val="000000"/>
              </a:solidFill>
              <a:latin typeface="Arial" charset="0"/>
            </a:endParaRPr>
          </a:p>
          <a:p>
            <a:pPr marL="342900" indent="-342900">
              <a:spcBef>
                <a:spcPct val="20000"/>
              </a:spcBef>
            </a:pPr>
            <a:endParaRPr lang="sv-SE" altLang="sv-SE" sz="2800">
              <a:solidFill>
                <a:srgbClr val="000000"/>
              </a:solidFill>
              <a:latin typeface="Arial" charset="0"/>
            </a:endParaRPr>
          </a:p>
        </p:txBody>
      </p:sp>
      <p:pic>
        <p:nvPicPr>
          <p:cNvPr id="32772" name="Picture 2"/>
          <p:cNvPicPr>
            <a:picLocks noChangeAspect="1" noChangeArrowheads="1"/>
          </p:cNvPicPr>
          <p:nvPr/>
        </p:nvPicPr>
        <p:blipFill>
          <a:blip r:embed="rId3" cstate="print"/>
          <a:srcRect/>
          <a:stretch>
            <a:fillRect/>
          </a:stretch>
        </p:blipFill>
        <p:spPr bwMode="auto">
          <a:xfrm>
            <a:off x="2711450" y="5013325"/>
            <a:ext cx="3732213" cy="896938"/>
          </a:xfrm>
          <a:prstGeom prst="rect">
            <a:avLst/>
          </a:prstGeom>
          <a:noFill/>
          <a:ln w="9525">
            <a:noFill/>
            <a:miter lim="800000"/>
            <a:headEnd/>
            <a:tailEnd/>
          </a:ln>
          <a:effectLst/>
        </p:spPr>
      </p:pic>
      <p:sp>
        <p:nvSpPr>
          <p:cNvPr id="32773" name="Platshållare för innehåll 2"/>
          <p:cNvSpPr>
            <a:spLocks noGrp="1"/>
          </p:cNvSpPr>
          <p:nvPr>
            <p:ph idx="1"/>
          </p:nvPr>
        </p:nvSpPr>
        <p:spPr>
          <a:xfrm>
            <a:off x="684213" y="1557338"/>
            <a:ext cx="7772400" cy="4248150"/>
          </a:xfrm>
        </p:spPr>
        <p:txBody>
          <a:bodyPr/>
          <a:lstStyle/>
          <a:p>
            <a:pPr marL="0" indent="0" algn="ctr">
              <a:buFontTx/>
              <a:buNone/>
            </a:pPr>
            <a:r>
              <a:rPr lang="sv-SE" altLang="sv-SE" sz="2000" smtClean="0"/>
              <a:t>leena.harake@ksan.se </a:t>
            </a:r>
          </a:p>
          <a:p>
            <a:pPr marL="0" indent="0" algn="ctr">
              <a:buFontTx/>
              <a:buNone/>
            </a:pPr>
            <a:r>
              <a:rPr lang="sv-SE" altLang="sv-SE" sz="2000" smtClean="0"/>
              <a:t>+468101051</a:t>
            </a:r>
          </a:p>
          <a:p>
            <a:pPr marL="0" indent="0" algn="ctr">
              <a:buFontTx/>
              <a:buNone/>
            </a:pPr>
            <a:r>
              <a:rPr lang="sv-SE" altLang="sv-SE" sz="2000" smtClean="0"/>
              <a:t>www.ksan.se</a:t>
            </a:r>
          </a:p>
          <a:p>
            <a:pPr marL="0" indent="0" algn="ctr">
              <a:buFontTx/>
              <a:buNone/>
            </a:pPr>
            <a:endParaRPr lang="sv-SE" altLang="sv-SE" sz="2000" smtClean="0"/>
          </a:p>
          <a:p>
            <a:pPr marL="0" indent="0" algn="ctr">
              <a:buFontTx/>
              <a:buNone/>
            </a:pPr>
            <a:r>
              <a:rPr lang="sv-SE" altLang="sv-SE" sz="2000" smtClean="0"/>
              <a:t>WOCAD (KSAN) </a:t>
            </a:r>
          </a:p>
          <a:p>
            <a:pPr marL="0" indent="0" algn="ctr">
              <a:buFontTx/>
              <a:buNone/>
            </a:pPr>
            <a:r>
              <a:rPr lang="sv-SE" altLang="sv-SE" sz="2000" smtClean="0"/>
              <a:t>Östermalmsgatan 33</a:t>
            </a:r>
          </a:p>
          <a:p>
            <a:pPr marL="0" indent="0" algn="ctr">
              <a:buFontTx/>
              <a:buNone/>
            </a:pPr>
            <a:r>
              <a:rPr lang="sv-SE" altLang="sv-SE" sz="2000" smtClean="0"/>
              <a:t>11426 Stockholm</a:t>
            </a:r>
          </a:p>
          <a:p>
            <a:pPr marL="0" indent="0" algn="ctr">
              <a:buFontTx/>
              <a:buNone/>
            </a:pPr>
            <a:r>
              <a:rPr lang="sv-SE" altLang="sv-SE" sz="2000" smtClean="0"/>
              <a:t>Sweden</a:t>
            </a:r>
          </a:p>
          <a:p>
            <a:pPr marL="0" indent="0" algn="ctr">
              <a:buFontTx/>
              <a:buNone/>
            </a:pPr>
            <a:endParaRPr lang="en-US" altLang="sv-SE" sz="1800" smtClean="0"/>
          </a:p>
        </p:txBody>
      </p:sp>
      <p:pic>
        <p:nvPicPr>
          <p:cNvPr id="32774" name="Picture 4" descr="C:\Users\Louise\Documents\Informatörens mapp\KSAN_logos\wocad-cmyk.tif"/>
          <p:cNvPicPr>
            <a:picLocks noChangeAspect="1" noChangeArrowheads="1"/>
          </p:cNvPicPr>
          <p:nvPr/>
        </p:nvPicPr>
        <p:blipFill>
          <a:blip r:embed="rId4" cstate="print"/>
          <a:srcRect/>
          <a:stretch>
            <a:fillRect/>
          </a:stretch>
        </p:blipFill>
        <p:spPr bwMode="auto">
          <a:xfrm>
            <a:off x="107950" y="115888"/>
            <a:ext cx="107950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ubrik 1"/>
          <p:cNvSpPr>
            <a:spLocks noGrp="1"/>
          </p:cNvSpPr>
          <p:nvPr>
            <p:ph type="title"/>
          </p:nvPr>
        </p:nvSpPr>
        <p:spPr>
          <a:xfrm>
            <a:off x="323528" y="1412776"/>
            <a:ext cx="8642350" cy="4248472"/>
          </a:xfrm>
        </p:spPr>
        <p:txBody>
          <a:bodyPr/>
          <a:lstStyle/>
          <a:p>
            <a:r>
              <a:rPr lang="en-US" sz="1600" dirty="0" smtClean="0"/>
              <a:t>Gender mainstreaming on health and drug use-related work at the Council of Europe</a:t>
            </a:r>
            <a:r>
              <a:rPr lang="sv-SE" sz="1600" b="1" dirty="0" smtClean="0"/>
              <a:t/>
            </a:r>
            <a:br>
              <a:rPr lang="sv-SE" sz="1600" b="1" dirty="0" smtClean="0"/>
            </a:br>
            <a:r>
              <a:rPr lang="en-US" sz="1600" dirty="0" smtClean="0"/>
              <a:t>The 2008 Committee of Ministers </a:t>
            </a:r>
            <a:r>
              <a:rPr lang="en-US" sz="1600" u="sng" dirty="0" smtClean="0">
                <a:hlinkClick r:id="rId2"/>
              </a:rPr>
              <a:t>Recommendation on the inclusion of gender differences in health policy</a:t>
            </a:r>
            <a:r>
              <a:rPr lang="en-US" sz="1600" dirty="0" smtClean="0"/>
              <a:t>, requires member states to “</a:t>
            </a:r>
            <a:r>
              <a:rPr lang="en-US" sz="1600" i="1" dirty="0" smtClean="0"/>
              <a:t>make gender one of the priority areas of action in health through policies and strategies which address specific health needs of men and women and incorporate gender mainstreaming</a:t>
            </a:r>
            <a:r>
              <a:rPr lang="en-US" sz="1600" dirty="0" smtClean="0"/>
              <a:t>”.</a:t>
            </a:r>
            <a:r>
              <a:rPr lang="sv-SE" sz="1600" dirty="0" smtClean="0"/>
              <a:t/>
            </a:r>
            <a:br>
              <a:rPr lang="sv-SE" sz="1600" dirty="0" smtClean="0"/>
            </a:br>
            <a:r>
              <a:rPr lang="en-US" sz="1600" dirty="0" smtClean="0"/>
              <a:t> </a:t>
            </a:r>
            <a:r>
              <a:rPr lang="sv-SE" sz="1600" dirty="0" smtClean="0"/>
              <a:t/>
            </a:r>
            <a:br>
              <a:rPr lang="sv-SE" sz="1600" dirty="0" smtClean="0"/>
            </a:br>
            <a:r>
              <a:rPr lang="en-US" sz="1600" dirty="0" smtClean="0"/>
              <a:t>The </a:t>
            </a:r>
            <a:r>
              <a:rPr lang="en-US" sz="1600" b="1" dirty="0" smtClean="0">
                <a:hlinkClick r:id="rId3"/>
              </a:rPr>
              <a:t>Co-operation Group to Combat Drug Abuse and Illicit Trafficking in Drugs</a:t>
            </a:r>
            <a:r>
              <a:rPr lang="en-US" sz="1600" b="1" dirty="0" smtClean="0"/>
              <a:t> (Pompidou Group)</a:t>
            </a:r>
            <a:r>
              <a:rPr lang="en-US" sz="1600" dirty="0" smtClean="0"/>
              <a:t> has been a pioneer in the integration of a gender equality dimension in drug policies in Europe, with activities since 2014. The study </a:t>
            </a:r>
            <a:r>
              <a:rPr lang="en-US" sz="1600" u="sng" dirty="0" smtClean="0"/>
              <a:t>“</a:t>
            </a:r>
            <a:r>
              <a:rPr lang="en-US" sz="1600" u="sng" dirty="0" smtClean="0">
                <a:hlinkClick r:id="rId4"/>
              </a:rPr>
              <a:t>The gender dimension of non-medical use of prescription drugs in Europe and the Mediterranean region"</a:t>
            </a:r>
            <a:r>
              <a:rPr lang="sv-SE" sz="1600" dirty="0" smtClean="0"/>
              <a:t/>
            </a:r>
            <a:br>
              <a:rPr lang="sv-SE" sz="1600" dirty="0" smtClean="0"/>
            </a:br>
            <a:r>
              <a:rPr lang="sv-SE" sz="1600" dirty="0" smtClean="0"/>
              <a:t/>
            </a:r>
            <a:br>
              <a:rPr lang="sv-SE" sz="1600" dirty="0" smtClean="0"/>
            </a:br>
            <a:endParaRPr lang="sv-SE" sz="1600" dirty="0" smtClean="0"/>
          </a:p>
        </p:txBody>
      </p:sp>
      <p:pic>
        <p:nvPicPr>
          <p:cNvPr id="31747" name="Picture 4" descr="C:\Users\Louise\Documents\Informatörens mapp\KSAN_logos\wocad-cmyk.tif"/>
          <p:cNvPicPr>
            <a:picLocks noChangeAspect="1" noChangeArrowheads="1"/>
          </p:cNvPicPr>
          <p:nvPr/>
        </p:nvPicPr>
        <p:blipFill>
          <a:blip r:embed="rId5" cstate="print"/>
          <a:srcRect/>
          <a:stretch>
            <a:fillRect/>
          </a:stretch>
        </p:blipFill>
        <p:spPr bwMode="auto">
          <a:xfrm>
            <a:off x="107950" y="115888"/>
            <a:ext cx="107950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ubrik 1"/>
          <p:cNvSpPr>
            <a:spLocks noGrp="1"/>
          </p:cNvSpPr>
          <p:nvPr>
            <p:ph type="title"/>
          </p:nvPr>
        </p:nvSpPr>
        <p:spPr>
          <a:xfrm>
            <a:off x="1192213" y="692150"/>
            <a:ext cx="7772400" cy="1143000"/>
          </a:xfrm>
        </p:spPr>
        <p:txBody>
          <a:bodyPr/>
          <a:lstStyle/>
          <a:p>
            <a:pPr algn="ctr"/>
            <a:r>
              <a:rPr lang="sv-SE" dirty="0" smtClean="0"/>
              <a:t> </a:t>
            </a:r>
            <a:r>
              <a:rPr lang="sv-SE" dirty="0" err="1" smtClean="0"/>
              <a:t>Gender</a:t>
            </a:r>
            <a:r>
              <a:rPr lang="sv-SE" dirty="0" smtClean="0"/>
              <a:t> </a:t>
            </a:r>
            <a:r>
              <a:rPr lang="sv-SE" dirty="0" err="1" smtClean="0"/>
              <a:t>mainstreaming</a:t>
            </a:r>
            <a:endParaRPr lang="sv-SE" altLang="sv-SE" dirty="0" smtClean="0"/>
          </a:p>
        </p:txBody>
      </p:sp>
      <p:sp>
        <p:nvSpPr>
          <p:cNvPr id="19459" name="Platshållare för innehåll 2"/>
          <p:cNvSpPr>
            <a:spLocks noGrp="1"/>
          </p:cNvSpPr>
          <p:nvPr>
            <p:ph idx="1"/>
          </p:nvPr>
        </p:nvSpPr>
        <p:spPr>
          <a:xfrm>
            <a:off x="827584" y="2060848"/>
            <a:ext cx="7772400" cy="4114800"/>
          </a:xfrm>
        </p:spPr>
        <p:txBody>
          <a:bodyPr/>
          <a:lstStyle/>
          <a:p>
            <a:r>
              <a:rPr lang="en-US" sz="2000" b="1" dirty="0" smtClean="0"/>
              <a:t>Gender mainstreaming is an approach to policy-making that takes into account both women's and men's interests and concerns.</a:t>
            </a:r>
            <a:r>
              <a:rPr lang="en-US" sz="2000" dirty="0" smtClean="0"/>
              <a:t> </a:t>
            </a:r>
          </a:p>
          <a:p>
            <a:r>
              <a:rPr lang="en-US" sz="2000" dirty="0" smtClean="0"/>
              <a:t>The concept of gender mainstreaming was first introduced at the </a:t>
            </a:r>
            <a:r>
              <a:rPr lang="en-US" sz="2000" b="1" dirty="0" smtClean="0"/>
              <a:t>1985 Nairobi World Conference on Women</a:t>
            </a:r>
            <a:r>
              <a:rPr lang="en-US" sz="2000" dirty="0" smtClean="0"/>
              <a:t>.</a:t>
            </a:r>
          </a:p>
          <a:p>
            <a:r>
              <a:rPr lang="en-US" sz="2000" dirty="0" smtClean="0"/>
              <a:t> It was established as a </a:t>
            </a:r>
            <a:r>
              <a:rPr lang="en-US" sz="2000" b="1" dirty="0" smtClean="0"/>
              <a:t>strategy in international gender equality policy through the Beijing Platform for Action, adopted at the 1995 Fourth United Nations World Conference on Women in Beijing, and subsequently adopted as a tool to promote gender equality at all levels. In 1998, the </a:t>
            </a:r>
            <a:r>
              <a:rPr lang="en-US" sz="2000" b="1" i="1" dirty="0" smtClean="0"/>
              <a:t>Council of Europe</a:t>
            </a:r>
            <a:r>
              <a:rPr lang="en-US" sz="2000" b="1" dirty="0" smtClean="0"/>
              <a:t> defined gender mainstreaming as:</a:t>
            </a:r>
            <a:endParaRPr lang="sv-SE" sz="2000" dirty="0" smtClean="0"/>
          </a:p>
          <a:p>
            <a:endParaRPr lang="sv-SE" sz="2000" dirty="0" smtClean="0"/>
          </a:p>
          <a:p>
            <a:pPr marL="0" indent="0"/>
            <a:endParaRPr lang="sv-SE" altLang="sv-SE" sz="2000" dirty="0" smtClean="0"/>
          </a:p>
        </p:txBody>
      </p:sp>
      <p:pic>
        <p:nvPicPr>
          <p:cNvPr id="19460"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ubrik 1"/>
          <p:cNvSpPr>
            <a:spLocks noGrp="1"/>
          </p:cNvSpPr>
          <p:nvPr>
            <p:ph type="title"/>
          </p:nvPr>
        </p:nvSpPr>
        <p:spPr>
          <a:xfrm>
            <a:off x="1192213" y="485775"/>
            <a:ext cx="7772400" cy="1143000"/>
          </a:xfrm>
        </p:spPr>
        <p:txBody>
          <a:bodyPr/>
          <a:lstStyle/>
          <a:p>
            <a:r>
              <a:rPr lang="sv-SE" dirty="0" smtClean="0"/>
              <a:t>p.2</a:t>
            </a:r>
            <a:endParaRPr lang="sv-SE" altLang="sv-SE" dirty="0" smtClean="0"/>
          </a:p>
        </p:txBody>
      </p:sp>
      <p:sp>
        <p:nvSpPr>
          <p:cNvPr id="3" name="Platshållare för innehåll 2"/>
          <p:cNvSpPr>
            <a:spLocks noGrp="1"/>
          </p:cNvSpPr>
          <p:nvPr>
            <p:ph idx="1"/>
          </p:nvPr>
        </p:nvSpPr>
        <p:spPr>
          <a:xfrm>
            <a:off x="685800" y="2060847"/>
            <a:ext cx="7772400" cy="3682727"/>
          </a:xfrm>
        </p:spPr>
        <p:txBody>
          <a:bodyPr/>
          <a:lstStyle/>
          <a:p>
            <a:r>
              <a:rPr lang="en-US" sz="2400" b="1" dirty="0" smtClean="0"/>
              <a:t>In 1998, the </a:t>
            </a:r>
            <a:r>
              <a:rPr lang="en-US" sz="2400" b="1" i="1" dirty="0" smtClean="0"/>
              <a:t>Council of Europe</a:t>
            </a:r>
            <a:r>
              <a:rPr lang="en-US" sz="2400" b="1" dirty="0" smtClean="0"/>
              <a:t> defined gender mainstreaming as:</a:t>
            </a:r>
          </a:p>
          <a:p>
            <a:pPr marL="0" indent="0">
              <a:buNone/>
            </a:pPr>
            <a:endParaRPr lang="sv-SE" sz="2400" dirty="0" smtClean="0"/>
          </a:p>
          <a:p>
            <a:r>
              <a:rPr lang="en-US" sz="2400" dirty="0" smtClean="0"/>
              <a:t>“The (re)</a:t>
            </a:r>
            <a:r>
              <a:rPr lang="en-US" sz="2400" dirty="0" err="1" smtClean="0"/>
              <a:t>organisation</a:t>
            </a:r>
            <a:r>
              <a:rPr lang="en-US" sz="2400" dirty="0" smtClean="0"/>
              <a:t>, improvement, development and evaluation of policy processes, so that a gender equality perspective is incorporated in all policies at all levels and at all stages, by the actors normally involved in policy-making.”</a:t>
            </a:r>
            <a:endParaRPr lang="sv-SE" sz="2400" dirty="0" smtClean="0"/>
          </a:p>
          <a:p>
            <a:endParaRPr lang="sv-SE" sz="2400" dirty="0"/>
          </a:p>
        </p:txBody>
      </p:sp>
      <p:pic>
        <p:nvPicPr>
          <p:cNvPr id="20484"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ubrik 1"/>
          <p:cNvSpPr>
            <a:spLocks noGrp="1"/>
          </p:cNvSpPr>
          <p:nvPr>
            <p:ph type="title"/>
          </p:nvPr>
        </p:nvSpPr>
        <p:spPr/>
        <p:txBody>
          <a:bodyPr/>
          <a:lstStyle/>
          <a:p>
            <a:r>
              <a:rPr lang="sv-SE" dirty="0" smtClean="0"/>
              <a:t>			</a:t>
            </a:r>
            <a:r>
              <a:rPr lang="sv-SE" dirty="0" err="1" smtClean="0"/>
              <a:t>What</a:t>
            </a:r>
            <a:r>
              <a:rPr lang="sv-SE" dirty="0" smtClean="0"/>
              <a:t>?</a:t>
            </a:r>
            <a:endParaRPr lang="sv-SE" altLang="sv-SE" dirty="0" smtClean="0"/>
          </a:p>
        </p:txBody>
      </p:sp>
      <p:sp>
        <p:nvSpPr>
          <p:cNvPr id="21507" name="Platshållare för innehåll 2"/>
          <p:cNvSpPr>
            <a:spLocks noGrp="1"/>
          </p:cNvSpPr>
          <p:nvPr>
            <p:ph idx="1"/>
          </p:nvPr>
        </p:nvSpPr>
        <p:spPr>
          <a:xfrm>
            <a:off x="755576" y="1412776"/>
            <a:ext cx="7772400" cy="4114800"/>
          </a:xfrm>
        </p:spPr>
        <p:txBody>
          <a:bodyPr/>
          <a:lstStyle/>
          <a:p>
            <a:r>
              <a:rPr lang="en-US" sz="2000" dirty="0" smtClean="0"/>
              <a:t>Gender mainstreaming </a:t>
            </a:r>
            <a:r>
              <a:rPr lang="en-US" sz="2000" b="1" dirty="0" smtClean="0"/>
              <a:t>means integrating a gender equality perspective at all stages and levels of policies, </a:t>
            </a:r>
            <a:r>
              <a:rPr lang="en-US" sz="2000" b="1" dirty="0" err="1" smtClean="0"/>
              <a:t>programmes</a:t>
            </a:r>
            <a:r>
              <a:rPr lang="en-US" sz="2000" b="1" dirty="0" smtClean="0"/>
              <a:t> and projects.</a:t>
            </a:r>
            <a:r>
              <a:rPr lang="en-US" sz="2000" dirty="0" smtClean="0"/>
              <a:t> Women and men have different needs and living conditions and circumstances, including unequal access to and control over power, resources, human rights and institutions, including the justice system. The situations of women and men also differ according to country, region, age, ethnic or social origin, or other factors. </a:t>
            </a:r>
            <a:br>
              <a:rPr lang="en-US" sz="2000" dirty="0" smtClean="0"/>
            </a:br>
            <a:endParaRPr lang="en-US" sz="2000" dirty="0" smtClean="0"/>
          </a:p>
          <a:p>
            <a:r>
              <a:rPr lang="en-US" sz="2000" b="1" dirty="0" smtClean="0"/>
              <a:t>The aim of gender mainstreaming is to take into account these differences when designing, implementing and evaluating policies, </a:t>
            </a:r>
            <a:r>
              <a:rPr lang="en-US" sz="2000" b="1" dirty="0" err="1" smtClean="0"/>
              <a:t>programmes</a:t>
            </a:r>
            <a:r>
              <a:rPr lang="en-US" sz="2000" b="1" dirty="0" smtClean="0"/>
              <a:t> and projects, so that they benefit both women and men and do not increase inequality but enhance gender equality.</a:t>
            </a:r>
            <a:r>
              <a:rPr lang="en-US" sz="2000" dirty="0" smtClean="0"/>
              <a:t> Gender mainstreaming aims to solve –sometimes hidden- gender inequalities. It is therefore a </a:t>
            </a:r>
            <a:r>
              <a:rPr lang="en-US" sz="2000" b="1" dirty="0" smtClean="0"/>
              <a:t>tool for achieving gender equality.</a:t>
            </a:r>
            <a:endParaRPr lang="sv-SE" sz="2000" dirty="0" smtClean="0"/>
          </a:p>
          <a:p>
            <a:endParaRPr lang="sv-SE" sz="2000" dirty="0" smtClean="0"/>
          </a:p>
          <a:p>
            <a:endParaRPr lang="sv-SE" altLang="sv-SE"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tshållare för innehåll 2"/>
          <p:cNvSpPr>
            <a:spLocks noGrp="1"/>
          </p:cNvSpPr>
          <p:nvPr>
            <p:ph idx="1"/>
          </p:nvPr>
        </p:nvSpPr>
        <p:spPr>
          <a:xfrm>
            <a:off x="755576" y="1700808"/>
            <a:ext cx="8135938" cy="4825007"/>
          </a:xfrm>
        </p:spPr>
        <p:txBody>
          <a:bodyPr/>
          <a:lstStyle/>
          <a:p>
            <a:r>
              <a:rPr lang="en-US" sz="2000" dirty="0" smtClean="0"/>
              <a:t>Several studies have shown that </a:t>
            </a:r>
            <a:r>
              <a:rPr lang="en-US" sz="2000" b="1" dirty="0" smtClean="0"/>
              <a:t>gender inequalities as such have direct costs</a:t>
            </a:r>
            <a:r>
              <a:rPr lang="en-US" sz="2000" dirty="0" smtClean="0"/>
              <a:t>. </a:t>
            </a:r>
            <a:br>
              <a:rPr lang="en-US" sz="2000" dirty="0" smtClean="0"/>
            </a:br>
            <a:endParaRPr lang="en-US" sz="2000" dirty="0" smtClean="0"/>
          </a:p>
          <a:p>
            <a:pPr marL="0" indent="0">
              <a:buNone/>
            </a:pPr>
            <a:r>
              <a:rPr lang="en-US" sz="2000" dirty="0" smtClean="0"/>
              <a:t>In many cases, public policies have been based on the needs of the dominant group in society or on the needs of those who have </a:t>
            </a:r>
            <a:r>
              <a:rPr lang="en-US" sz="2000" b="1" dirty="0" smtClean="0"/>
              <a:t>traditionally been the decision-makers, mostly men</a:t>
            </a:r>
            <a:r>
              <a:rPr lang="en-US" sz="2000" dirty="0" smtClean="0"/>
              <a:t>. </a:t>
            </a:r>
            <a:br>
              <a:rPr lang="en-US" sz="2000" dirty="0" smtClean="0"/>
            </a:br>
            <a:endParaRPr lang="en-US" sz="2000" dirty="0" smtClean="0"/>
          </a:p>
          <a:p>
            <a:pPr marL="0" indent="0">
              <a:buNone/>
            </a:pPr>
            <a:r>
              <a:rPr lang="en-US" sz="2000" dirty="0" smtClean="0"/>
              <a:t>The women’s rights movement, an increased presence of </a:t>
            </a:r>
            <a:r>
              <a:rPr lang="en-US" sz="2000" b="1" dirty="0" smtClean="0"/>
              <a:t>women in decision-making</a:t>
            </a:r>
            <a:r>
              <a:rPr lang="en-US" sz="2000" dirty="0" smtClean="0"/>
              <a:t>, strong commitments to </a:t>
            </a:r>
            <a:r>
              <a:rPr lang="en-US" sz="2000" b="1" dirty="0" smtClean="0"/>
              <a:t>women’s human rights at all levels, and the development of gender studies and sex-</a:t>
            </a:r>
            <a:r>
              <a:rPr lang="en-US" sz="2000" b="1" dirty="0" err="1" smtClean="0"/>
              <a:t>disagregated</a:t>
            </a:r>
            <a:r>
              <a:rPr lang="en-US" sz="2000" b="1" dirty="0" smtClean="0"/>
              <a:t> data,</a:t>
            </a:r>
            <a:r>
              <a:rPr lang="en-US" sz="2000" dirty="0" smtClean="0"/>
              <a:t> have all helped unveiling the fact that </a:t>
            </a:r>
            <a:r>
              <a:rPr lang="en-US" sz="2000" b="1" dirty="0" smtClean="0"/>
              <a:t>public policies often did not take into account women’s differing needs and situations.</a:t>
            </a:r>
            <a:endParaRPr lang="sv-SE" sz="2000" b="1" dirty="0" smtClean="0"/>
          </a:p>
          <a:p>
            <a:pPr marL="0" indent="0">
              <a:buNone/>
            </a:pPr>
            <a:r>
              <a:rPr lang="en-US" sz="2000" dirty="0" smtClean="0"/>
              <a:t> </a:t>
            </a:r>
            <a:endParaRPr lang="sv-SE" sz="2000" dirty="0" smtClean="0"/>
          </a:p>
          <a:p>
            <a:endParaRPr lang="sv-SE" sz="2000" dirty="0" smtClean="0"/>
          </a:p>
          <a:p>
            <a:pPr marL="0" indent="0" algn="ctr">
              <a:buFontTx/>
              <a:buNone/>
            </a:pPr>
            <a:endParaRPr lang="sv-SE" sz="2000" dirty="0" smtClean="0"/>
          </a:p>
        </p:txBody>
      </p:sp>
      <p:pic>
        <p:nvPicPr>
          <p:cNvPr id="22531"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2532" name="Rubrik 1"/>
          <p:cNvSpPr>
            <a:spLocks noGrp="1"/>
          </p:cNvSpPr>
          <p:nvPr>
            <p:ph type="title"/>
          </p:nvPr>
        </p:nvSpPr>
        <p:spPr>
          <a:xfrm>
            <a:off x="2771800" y="260648"/>
            <a:ext cx="2736304" cy="1143000"/>
          </a:xfrm>
        </p:spPr>
        <p:txBody>
          <a:bodyPr/>
          <a:lstStyle/>
          <a:p>
            <a:pPr algn="ctr"/>
            <a:r>
              <a:rPr lang="sv-SE" dirty="0" err="1" smtClean="0"/>
              <a:t>Why</a:t>
            </a:r>
            <a:r>
              <a:rPr lang="sv-SE" dirty="0" smtClean="0"/>
              <a:t>?</a:t>
            </a:r>
            <a:endParaRPr lang="sv-SE" altLang="sv-SE"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39750" y="1484312"/>
            <a:ext cx="8135938" cy="4825007"/>
          </a:xfrm>
        </p:spPr>
        <p:txBody>
          <a:bodyPr/>
          <a:lstStyle/>
          <a:p>
            <a:r>
              <a:rPr lang="en-US" sz="2000" dirty="0" smtClean="0"/>
              <a:t>Evidently, decisions regarding public policies and services, which do not fully take into account the needs and situations of </a:t>
            </a:r>
            <a:r>
              <a:rPr lang="en-US" sz="2000" i="1" dirty="0" smtClean="0"/>
              <a:t>all</a:t>
            </a:r>
            <a:r>
              <a:rPr lang="en-US" sz="2000" dirty="0" smtClean="0"/>
              <a:t> final users may lead to inappropriate solutions and an inadequate allocation of public funds.</a:t>
            </a:r>
            <a:br>
              <a:rPr lang="en-US" sz="2000" dirty="0" smtClean="0"/>
            </a:br>
            <a:endParaRPr lang="en-US" sz="2000" dirty="0" smtClean="0"/>
          </a:p>
          <a:p>
            <a:r>
              <a:rPr lang="en-US" sz="2000" dirty="0" smtClean="0"/>
              <a:t> </a:t>
            </a:r>
            <a:r>
              <a:rPr lang="en-US" sz="2000" b="1" dirty="0" smtClean="0"/>
              <a:t>Gender mainstreaming is an inclusive strategy, aimed at integrating the need of all people. It is also based on the fact that women are not a “vulnerable group”, as they represent more than half of the population</a:t>
            </a:r>
            <a:r>
              <a:rPr lang="en-US" sz="2000" dirty="0" smtClean="0"/>
              <a:t> in most societies. Gender mainstreaming </a:t>
            </a:r>
            <a:r>
              <a:rPr lang="en-US" sz="2000" b="1" dirty="0" smtClean="0"/>
              <a:t>is a strategy to improve the quality of public policies, </a:t>
            </a:r>
            <a:r>
              <a:rPr lang="en-US" sz="2000" b="1" dirty="0" err="1" smtClean="0"/>
              <a:t>programmes</a:t>
            </a:r>
            <a:r>
              <a:rPr lang="en-US" sz="2000" b="1" dirty="0" smtClean="0"/>
              <a:t> and projects, ensuring a more efficient allocation of</a:t>
            </a:r>
            <a:r>
              <a:rPr lang="en-US" sz="2000" dirty="0" smtClean="0"/>
              <a:t> resources</a:t>
            </a:r>
            <a:r>
              <a:rPr lang="en-US" sz="2000" b="1" dirty="0" smtClean="0"/>
              <a:t>. Better results mean increased well-being for both women and men, and the creation of a more socially just and sustainable society</a:t>
            </a:r>
            <a:r>
              <a:rPr lang="en-US" sz="2000" dirty="0" smtClean="0"/>
              <a:t>.</a:t>
            </a:r>
            <a:endParaRPr lang="sv-SE" sz="2000" dirty="0" smtClean="0"/>
          </a:p>
          <a:p>
            <a:endParaRPr lang="sv-SE" sz="2000" dirty="0" smtClean="0"/>
          </a:p>
          <a:p>
            <a:pPr marL="0" indent="0">
              <a:buFontTx/>
              <a:buAutoNum type="arabicPeriod"/>
            </a:pPr>
            <a:endParaRPr lang="sv-SE" sz="2000" dirty="0" smtClean="0"/>
          </a:p>
        </p:txBody>
      </p:sp>
      <p:pic>
        <p:nvPicPr>
          <p:cNvPr id="23555"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3556" name="Rubrik 1"/>
          <p:cNvSpPr>
            <a:spLocks noGrp="1"/>
          </p:cNvSpPr>
          <p:nvPr>
            <p:ph type="title"/>
          </p:nvPr>
        </p:nvSpPr>
        <p:spPr>
          <a:xfrm>
            <a:off x="1187624" y="188640"/>
            <a:ext cx="7772400" cy="1143000"/>
          </a:xfrm>
        </p:spPr>
        <p:txBody>
          <a:bodyPr/>
          <a:lstStyle/>
          <a:p>
            <a:r>
              <a:rPr lang="sv-SE" dirty="0" smtClean="0"/>
              <a:t>p.2</a:t>
            </a:r>
            <a:endParaRPr lang="sv-SE" altLang="sv-SE"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Platshållare för innehåll 2"/>
          <p:cNvSpPr>
            <a:spLocks noGrp="1"/>
          </p:cNvSpPr>
          <p:nvPr>
            <p:ph idx="1"/>
          </p:nvPr>
        </p:nvSpPr>
        <p:spPr>
          <a:xfrm>
            <a:off x="755576" y="1124744"/>
            <a:ext cx="8135938" cy="5184576"/>
          </a:xfrm>
        </p:spPr>
        <p:txBody>
          <a:bodyPr/>
          <a:lstStyle/>
          <a:p>
            <a:r>
              <a:rPr lang="en-US" sz="2000" dirty="0" smtClean="0"/>
              <a:t>Gender equality issues need to be mainstreamed at all stages of policy making or project programming, but it is especially important to take it into account at the planning stage, when the problems, concerns and needs of the beneficiaries are identified and the ways to address them are defined.</a:t>
            </a:r>
            <a:br>
              <a:rPr lang="en-US" sz="2000" dirty="0" smtClean="0"/>
            </a:br>
            <a:r>
              <a:rPr lang="en-US" sz="2000" dirty="0" smtClean="0"/>
              <a:t> Therefore gender analysis and gender impact assessments are crucial tools for gender mainstreaming. These tools support the practical implementation of gender mainstreaming. Other factors are equally important to ensure proper gender mainstreaming, such as political will, commitment to and awareness of gender equality issues, knowledge, resources (including expertise) and availability of information.</a:t>
            </a:r>
            <a:br>
              <a:rPr lang="en-US" sz="2000" dirty="0" smtClean="0"/>
            </a:br>
            <a:r>
              <a:rPr lang="en-US" sz="2000" dirty="0" smtClean="0"/>
              <a:t> Gender mainstreaming is a responsibility of all actors and is relevant for all policy areas that deal with the needs of people and at all  levels. Policy areas which at first sight do not seem relevant, might contain (hidden) aspects of gender inequality.</a:t>
            </a:r>
            <a:r>
              <a:rPr lang="en-US" sz="2000" b="1" dirty="0" smtClean="0"/>
              <a:t>  </a:t>
            </a:r>
            <a:endParaRPr lang="sv-SE" sz="2000" dirty="0" smtClean="0"/>
          </a:p>
          <a:p>
            <a:endParaRPr lang="sv-SE" sz="2000" dirty="0" smtClean="0"/>
          </a:p>
          <a:p>
            <a:pPr marL="0" indent="0" algn="ctr">
              <a:buFontTx/>
              <a:buNone/>
            </a:pPr>
            <a:endParaRPr lang="sv-SE" sz="2000" dirty="0" smtClean="0"/>
          </a:p>
        </p:txBody>
      </p:sp>
      <p:pic>
        <p:nvPicPr>
          <p:cNvPr id="24579"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4580" name="Rubrik 1"/>
          <p:cNvSpPr>
            <a:spLocks noGrp="1"/>
          </p:cNvSpPr>
          <p:nvPr>
            <p:ph type="title"/>
          </p:nvPr>
        </p:nvSpPr>
        <p:spPr>
          <a:xfrm>
            <a:off x="1043608" y="0"/>
            <a:ext cx="7772400" cy="1143000"/>
          </a:xfrm>
        </p:spPr>
        <p:txBody>
          <a:bodyPr/>
          <a:lstStyle/>
          <a:p>
            <a:pPr algn="ctr"/>
            <a:r>
              <a:rPr lang="sv-SE" dirty="0" smtClean="0"/>
              <a:t> </a:t>
            </a:r>
            <a:r>
              <a:rPr lang="sv-SE" dirty="0" err="1" smtClean="0"/>
              <a:t>How</a:t>
            </a:r>
            <a:r>
              <a:rPr lang="sv-SE" dirty="0" smtClean="0"/>
              <a:t>?</a:t>
            </a:r>
            <a:endParaRPr lang="sv-SE" altLang="sv-SE"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tshållare för innehåll 2"/>
          <p:cNvSpPr>
            <a:spLocks noGrp="1"/>
          </p:cNvSpPr>
          <p:nvPr>
            <p:ph idx="1"/>
          </p:nvPr>
        </p:nvSpPr>
        <p:spPr>
          <a:xfrm>
            <a:off x="539750" y="2060848"/>
            <a:ext cx="8135938" cy="4320479"/>
          </a:xfrm>
        </p:spPr>
        <p:txBody>
          <a:bodyPr/>
          <a:lstStyle/>
          <a:p>
            <a:r>
              <a:rPr lang="en-US" sz="2000" dirty="0" smtClean="0"/>
              <a:t>Other factors are equally important to ensure proper gender mainstreaming, such as </a:t>
            </a:r>
          </a:p>
          <a:p>
            <a:r>
              <a:rPr lang="en-US" sz="2000" dirty="0" smtClean="0"/>
              <a:t>political will, </a:t>
            </a:r>
          </a:p>
          <a:p>
            <a:r>
              <a:rPr lang="en-US" sz="2000" dirty="0" smtClean="0"/>
              <a:t>commitment to and awareness of gender equality issues, </a:t>
            </a:r>
          </a:p>
          <a:p>
            <a:r>
              <a:rPr lang="en-US" sz="2000" dirty="0" smtClean="0"/>
              <a:t>knowledge, resources (including expertise) and</a:t>
            </a:r>
          </a:p>
          <a:p>
            <a:r>
              <a:rPr lang="en-US" sz="2000" dirty="0" smtClean="0"/>
              <a:t> availability of information.</a:t>
            </a:r>
          </a:p>
          <a:p>
            <a:r>
              <a:rPr lang="en-US" sz="2000" b="1" dirty="0" smtClean="0"/>
              <a:t>Gender mainstreaming is a responsibility of all actors and is relevant for all policy areas that deal with the needs of people and at all  levels. Policy areas which at first sight do not seem relevant, might contain (hidden) aspects of gender inequality.</a:t>
            </a:r>
            <a:endParaRPr lang="sv-SE" sz="2000" b="1" dirty="0" smtClean="0"/>
          </a:p>
          <a:p>
            <a:endParaRPr lang="sv-SE" sz="2000" dirty="0" smtClean="0"/>
          </a:p>
          <a:p>
            <a:pPr marL="0" indent="0" algn="ctr">
              <a:buFontTx/>
              <a:buNone/>
            </a:pPr>
            <a:endParaRPr lang="en-GB" sz="2000" dirty="0" smtClean="0"/>
          </a:p>
        </p:txBody>
      </p:sp>
      <p:pic>
        <p:nvPicPr>
          <p:cNvPr id="25603"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5604" name="Rubrik 1"/>
          <p:cNvSpPr>
            <a:spLocks noGrp="1"/>
          </p:cNvSpPr>
          <p:nvPr>
            <p:ph type="title"/>
          </p:nvPr>
        </p:nvSpPr>
        <p:spPr>
          <a:xfrm>
            <a:off x="1192213" y="485775"/>
            <a:ext cx="7772400" cy="1143000"/>
          </a:xfrm>
        </p:spPr>
        <p:txBody>
          <a:bodyPr/>
          <a:lstStyle/>
          <a:p>
            <a:r>
              <a:rPr lang="sv-SE" dirty="0" smtClean="0"/>
              <a:t>p.2</a:t>
            </a:r>
            <a:endParaRPr lang="sv-SE" altLang="sv-SE"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latshållare för innehåll 2"/>
          <p:cNvSpPr>
            <a:spLocks noGrp="1"/>
          </p:cNvSpPr>
          <p:nvPr>
            <p:ph idx="1"/>
          </p:nvPr>
        </p:nvSpPr>
        <p:spPr>
          <a:xfrm>
            <a:off x="539750" y="1556792"/>
            <a:ext cx="8135938" cy="4392488"/>
          </a:xfrm>
        </p:spPr>
        <p:txBody>
          <a:bodyPr/>
          <a:lstStyle/>
          <a:p>
            <a:pPr marL="0" indent="0">
              <a:buNone/>
            </a:pPr>
            <a:r>
              <a:rPr lang="en-US" sz="2000" b="1" dirty="0" smtClean="0"/>
              <a:t> a long term strategy that goes hand-in hand with specific policies for the advancement of women.</a:t>
            </a:r>
          </a:p>
          <a:p>
            <a:pPr marL="0" indent="0">
              <a:buNone/>
            </a:pPr>
            <a:r>
              <a:rPr lang="en-US" sz="2000" dirty="0" smtClean="0"/>
              <a:t>When properly addressed and implemented, gender mainstreaming is a </a:t>
            </a:r>
            <a:r>
              <a:rPr lang="en-US" sz="2000" b="1" dirty="0" smtClean="0"/>
              <a:t>transformative approach with a great potential for social change. </a:t>
            </a:r>
            <a:r>
              <a:rPr lang="en-US" sz="2000" dirty="0" smtClean="0"/>
              <a:t>It is a long-term strategy: every step counts towards this change of approach, but it will require some time until it is fully and automatically integrated into policy-making. There is wide consensus about the effectiveness of a dual approach towards gender equality, combining gender mainstreaming and specific measures for the advancement of women, to ensure better policy making and better use of resources. Such dual approach is also implemented in the UN 2030 Agenda for Sustainable Development, which includes a </a:t>
            </a:r>
            <a:r>
              <a:rPr lang="en-US" sz="2000" b="1" dirty="0" smtClean="0"/>
              <a:t>stand-alone goal on gender equality and the empowerment of women and girls </a:t>
            </a:r>
            <a:r>
              <a:rPr lang="en-US" sz="2000" b="1" dirty="0" smtClean="0">
                <a:solidFill>
                  <a:schemeClr val="tx1">
                    <a:lumMod val="95000"/>
                    <a:lumOff val="5000"/>
                  </a:schemeClr>
                </a:solidFill>
              </a:rPr>
              <a:t>(SDG 5</a:t>
            </a:r>
            <a:r>
              <a:rPr lang="en-US" sz="2000" b="1" dirty="0" smtClean="0"/>
              <a:t>), as well as gender-sensitive targets in other goals.</a:t>
            </a:r>
            <a:endParaRPr lang="sv-SE" sz="2000" b="1" dirty="0" smtClean="0"/>
          </a:p>
          <a:p>
            <a:pPr marL="0" indent="0">
              <a:buNone/>
            </a:pPr>
            <a:endParaRPr lang="sv-SE" sz="2000" b="1" dirty="0" smtClean="0"/>
          </a:p>
          <a:p>
            <a:endParaRPr lang="sv-SE" sz="2000" dirty="0" smtClean="0">
              <a:solidFill>
                <a:srgbClr val="000000"/>
              </a:solidFill>
            </a:endParaRPr>
          </a:p>
          <a:p>
            <a:pPr marL="0" indent="0" algn="ctr">
              <a:buFontTx/>
              <a:buNone/>
            </a:pPr>
            <a:endParaRPr lang="en-GB" sz="2000" dirty="0" smtClean="0"/>
          </a:p>
        </p:txBody>
      </p:sp>
      <p:pic>
        <p:nvPicPr>
          <p:cNvPr id="26627" name="Picture 4" descr="C:\Users\Louise\Documents\Informatörens mapp\KSAN_logos\wocad-cmyk.tif"/>
          <p:cNvPicPr>
            <a:picLocks noChangeAspect="1" noChangeArrowheads="1"/>
          </p:cNvPicPr>
          <p:nvPr/>
        </p:nvPicPr>
        <p:blipFill>
          <a:blip r:embed="rId2" cstate="print"/>
          <a:srcRect/>
          <a:stretch>
            <a:fillRect/>
          </a:stretch>
        </p:blipFill>
        <p:spPr bwMode="auto">
          <a:xfrm>
            <a:off x="107950" y="115888"/>
            <a:ext cx="1079500" cy="1081087"/>
          </a:xfrm>
          <a:prstGeom prst="rect">
            <a:avLst/>
          </a:prstGeom>
          <a:noFill/>
          <a:ln w="9525">
            <a:noFill/>
            <a:miter lim="800000"/>
            <a:headEnd/>
            <a:tailEnd/>
          </a:ln>
        </p:spPr>
      </p:pic>
      <p:sp>
        <p:nvSpPr>
          <p:cNvPr id="26628" name="Rubrik 1"/>
          <p:cNvSpPr>
            <a:spLocks noGrp="1"/>
          </p:cNvSpPr>
          <p:nvPr>
            <p:ph type="title"/>
          </p:nvPr>
        </p:nvSpPr>
        <p:spPr>
          <a:xfrm>
            <a:off x="1192213" y="485775"/>
            <a:ext cx="7772400" cy="1143000"/>
          </a:xfrm>
        </p:spPr>
        <p:txBody>
          <a:bodyPr/>
          <a:lstStyle/>
          <a:p>
            <a:r>
              <a:rPr lang="sv-SE" dirty="0" smtClean="0"/>
              <a:t> </a:t>
            </a:r>
            <a:r>
              <a:rPr lang="sv-SE" dirty="0" err="1" smtClean="0"/>
              <a:t>Gender</a:t>
            </a:r>
            <a:r>
              <a:rPr lang="sv-SE" dirty="0" smtClean="0"/>
              <a:t> </a:t>
            </a:r>
            <a:r>
              <a:rPr lang="sv-SE" dirty="0" err="1" smtClean="0"/>
              <a:t>mainstreaming</a:t>
            </a:r>
            <a:r>
              <a:rPr lang="sv-SE" dirty="0" smtClean="0"/>
              <a:t> is </a:t>
            </a:r>
            <a:endParaRPr lang="sv-SE" altLang="sv-SE"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formgivning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formgivn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formgivn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961</TotalTime>
  <Words>649</Words>
  <Application>Microsoft Office PowerPoint</Application>
  <PresentationFormat>Экран (4:3)</PresentationFormat>
  <Paragraphs>65</Paragraphs>
  <Slides>16</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Times New Roman</vt:lpstr>
      <vt:lpstr>Standardformgivning</vt:lpstr>
      <vt:lpstr> </vt:lpstr>
      <vt:lpstr> Gender mainstreaming</vt:lpstr>
      <vt:lpstr>p.2</vt:lpstr>
      <vt:lpstr>   What?</vt:lpstr>
      <vt:lpstr>Why?</vt:lpstr>
      <vt:lpstr>p.2</vt:lpstr>
      <vt:lpstr> How?</vt:lpstr>
      <vt:lpstr>p.2</vt:lpstr>
      <vt:lpstr> Gender mainstreaming is </vt:lpstr>
      <vt:lpstr>Gender mainstreaming is not about:</vt:lpstr>
      <vt:lpstr>p.2</vt:lpstr>
      <vt:lpstr> Health and Drugs</vt:lpstr>
      <vt:lpstr>Презентация PowerPoint</vt:lpstr>
      <vt:lpstr>Discussion </vt:lpstr>
      <vt:lpstr>Thank you for your attention!</vt:lpstr>
      <vt:lpstr>Gender mainstreaming on health and drug use-related work at the Council of Europe The 2008 Committee of Ministers Recommendation on the inclusion of gender differences in health policy, requires member states to “make gender one of the priority areas of action in health through policies and strategies which address specific health needs of men and women and incorporate gender mainstreaming”.   The Co-operation Group to Combat Drug Abuse and Illicit Trafficking in Drugs (Pompidou Group) has been a pioneer in the integration of a gender equality dimension in drug policies in Europe, with activities since 2014. The study “The gender dimension of non-medical use of prescription drugs in Europe and the Mediterranean region"  </vt:lpstr>
    </vt:vector>
  </TitlesOfParts>
  <Company>RL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Ingen bildrubrik</dc:title>
  <dc:creator>Rainer</dc:creator>
  <cp:lastModifiedBy>Андрей Невский</cp:lastModifiedBy>
  <cp:revision>92</cp:revision>
  <dcterms:created xsi:type="dcterms:W3CDTF">2004-06-30T08:21:10Z</dcterms:created>
  <dcterms:modified xsi:type="dcterms:W3CDTF">2020-04-12T11:32:25Z</dcterms:modified>
</cp:coreProperties>
</file>