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78" r:id="rId3"/>
    <p:sldId id="276" r:id="rId4"/>
    <p:sldId id="277" r:id="rId5"/>
    <p:sldId id="258" r:id="rId6"/>
    <p:sldId id="257" r:id="rId7"/>
    <p:sldId id="263" r:id="rId8"/>
    <p:sldId id="282" r:id="rId9"/>
    <p:sldId id="284" r:id="rId10"/>
    <p:sldId id="264" r:id="rId11"/>
    <p:sldId id="283" r:id="rId12"/>
    <p:sldId id="259" r:id="rId13"/>
    <p:sldId id="260" r:id="rId14"/>
    <p:sldId id="275" r:id="rId15"/>
    <p:sldId id="265" r:id="rId16"/>
    <p:sldId id="266" r:id="rId17"/>
    <p:sldId id="267" r:id="rId18"/>
    <p:sldId id="269" r:id="rId19"/>
    <p:sldId id="270" r:id="rId20"/>
    <p:sldId id="268" r:id="rId21"/>
    <p:sldId id="271" r:id="rId22"/>
    <p:sldId id="281" r:id="rId23"/>
    <p:sldId id="285" r:id="rId24"/>
    <p:sldId id="286" r:id="rId25"/>
    <p:sldId id="272" r:id="rId26"/>
    <p:sldId id="280" r:id="rId27"/>
    <p:sldId id="261" r:id="rId28"/>
    <p:sldId id="262" r:id="rId29"/>
    <p:sldId id="279" r:id="rId30"/>
    <p:sldId id="273" r:id="rId31"/>
    <p:sldId id="274" r:id="rId32"/>
  </p:sldIdLst>
  <p:sldSz cx="9144000" cy="5143500" type="screen16x9"/>
  <p:notesSz cx="6858000" cy="9144000"/>
  <p:embeddedFontLst>
    <p:embeddedFont>
      <p:font typeface="Alfa Slab One" pitchFamily="2" charset="0"/>
      <p:regular r:id="rId34"/>
    </p:embeddedFont>
    <p:embeddedFont>
      <p:font typeface="Proxima Nova" panose="02000506030000020004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>
      <p:cViewPr varScale="1">
        <p:scale>
          <a:sx n="144" d="100"/>
          <a:sy n="144" d="100"/>
        </p:scale>
        <p:origin x="7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A513C-3245-6246-98AF-93AB925CCE6B}" type="doc">
      <dgm:prSet loTypeId="urn:microsoft.com/office/officeart/2005/8/layout/vList3" loCatId="" qsTypeId="urn:microsoft.com/office/officeart/2005/8/quickstyle/simple1" qsCatId="simple" csTypeId="urn:microsoft.com/office/officeart/2005/8/colors/accent3_1" csCatId="accent3" phldr="1"/>
      <dgm:spPr/>
    </dgm:pt>
    <dgm:pt modelId="{E08760B5-D259-2044-AC36-7533A2A225BA}">
      <dgm:prSet phldrT="[Текст]"/>
      <dgm:spPr/>
      <dgm:t>
        <a:bodyPr/>
        <a:lstStyle/>
        <a:p>
          <a:r>
            <a:rPr lang="ru-RU" dirty="0"/>
            <a:t>Гендерно-чувствительный язык</a:t>
          </a:r>
        </a:p>
      </dgm:t>
    </dgm:pt>
    <dgm:pt modelId="{246F998A-A96D-2948-B125-03C90C134E0E}" type="parTrans" cxnId="{8AAA9E4F-9A19-8A49-8ADF-030A106C663F}">
      <dgm:prSet/>
      <dgm:spPr/>
      <dgm:t>
        <a:bodyPr/>
        <a:lstStyle/>
        <a:p>
          <a:endParaRPr lang="ru-RU"/>
        </a:p>
      </dgm:t>
    </dgm:pt>
    <dgm:pt modelId="{3D31C5C5-AE3D-F041-97EB-F42DA5380E8B}" type="sibTrans" cxnId="{8AAA9E4F-9A19-8A49-8ADF-030A106C663F}">
      <dgm:prSet/>
      <dgm:spPr/>
      <dgm:t>
        <a:bodyPr/>
        <a:lstStyle/>
        <a:p>
          <a:endParaRPr lang="ru-RU"/>
        </a:p>
      </dgm:t>
    </dgm:pt>
    <dgm:pt modelId="{3DB96968-E427-984B-9497-528C07B1F42D}">
      <dgm:prSet phldrT="[Текст]"/>
      <dgm:spPr/>
      <dgm:t>
        <a:bodyPr/>
        <a:lstStyle/>
        <a:p>
          <a:r>
            <a:rPr lang="ru-RU" b="0" i="0" u="none" dirty="0"/>
            <a:t>Женщины и мужчины в равной степени участвуют в принятии решений</a:t>
          </a:r>
          <a:endParaRPr lang="ru-RU" dirty="0"/>
        </a:p>
      </dgm:t>
    </dgm:pt>
    <dgm:pt modelId="{1EE00F0A-1DAA-6E41-9B7C-781A72BC8982}" type="parTrans" cxnId="{4C00B134-12BC-D740-8C4F-001C07D07098}">
      <dgm:prSet/>
      <dgm:spPr/>
      <dgm:t>
        <a:bodyPr/>
        <a:lstStyle/>
        <a:p>
          <a:endParaRPr lang="ru-RU"/>
        </a:p>
      </dgm:t>
    </dgm:pt>
    <dgm:pt modelId="{6904D16B-7808-394B-AF77-3053DE7D12DF}" type="sibTrans" cxnId="{4C00B134-12BC-D740-8C4F-001C07D07098}">
      <dgm:prSet/>
      <dgm:spPr/>
      <dgm:t>
        <a:bodyPr/>
        <a:lstStyle/>
        <a:p>
          <a:endParaRPr lang="ru-RU"/>
        </a:p>
      </dgm:t>
    </dgm:pt>
    <dgm:pt modelId="{B9B3647E-571C-4B43-B6D3-EDEDCA5C96C7}">
      <dgm:prSet phldrT="[Текст]"/>
      <dgm:spPr/>
      <dgm:t>
        <a:bodyPr/>
        <a:lstStyle/>
        <a:p>
          <a:r>
            <a:rPr lang="ru-RU" dirty="0"/>
            <a:t>Равное включение в процессы управления</a:t>
          </a:r>
        </a:p>
      </dgm:t>
    </dgm:pt>
    <dgm:pt modelId="{C804031D-632B-3849-A7A7-B75556B06ACB}" type="parTrans" cxnId="{1960F4E2-E24E-0E4D-BBBF-CCC7CF23170A}">
      <dgm:prSet/>
      <dgm:spPr/>
      <dgm:t>
        <a:bodyPr/>
        <a:lstStyle/>
        <a:p>
          <a:endParaRPr lang="ru-RU"/>
        </a:p>
      </dgm:t>
    </dgm:pt>
    <dgm:pt modelId="{210715CC-7229-6B45-8B56-016B855FD5F3}" type="sibTrans" cxnId="{1960F4E2-E24E-0E4D-BBBF-CCC7CF23170A}">
      <dgm:prSet/>
      <dgm:spPr/>
      <dgm:t>
        <a:bodyPr/>
        <a:lstStyle/>
        <a:p>
          <a:endParaRPr lang="ru-RU"/>
        </a:p>
      </dgm:t>
    </dgm:pt>
    <dgm:pt modelId="{EAC6C21F-EF85-BE42-A70E-47A6DFC1843B}">
      <dgm:prSet/>
      <dgm:spPr/>
      <dgm:t>
        <a:bodyPr/>
        <a:lstStyle/>
        <a:p>
          <a:r>
            <a:rPr lang="ru-RU" dirty="0"/>
            <a:t>Сбор и анализ гендерных данных</a:t>
          </a:r>
        </a:p>
      </dgm:t>
    </dgm:pt>
    <dgm:pt modelId="{E93A7DFF-7BB7-784A-B873-6D6D63D8BE0C}" type="parTrans" cxnId="{92BAC26D-802F-7F4E-A719-4F7EC7660DE7}">
      <dgm:prSet/>
      <dgm:spPr/>
      <dgm:t>
        <a:bodyPr/>
        <a:lstStyle/>
        <a:p>
          <a:endParaRPr lang="ru-RU"/>
        </a:p>
      </dgm:t>
    </dgm:pt>
    <dgm:pt modelId="{1B3A63B9-DFD5-B746-9B2B-2F926E949C86}" type="sibTrans" cxnId="{92BAC26D-802F-7F4E-A719-4F7EC7660DE7}">
      <dgm:prSet/>
      <dgm:spPr/>
      <dgm:t>
        <a:bodyPr/>
        <a:lstStyle/>
        <a:p>
          <a:endParaRPr lang="ru-RU"/>
        </a:p>
      </dgm:t>
    </dgm:pt>
    <dgm:pt modelId="{DDAC8CE3-723C-5049-9967-8D24BFCD8409}">
      <dgm:prSet/>
      <dgm:spPr/>
      <dgm:t>
        <a:bodyPr/>
        <a:lstStyle/>
        <a:p>
          <a:r>
            <a:rPr lang="ru-RU" dirty="0"/>
            <a:t>Равный доступ к услугам и их использованию</a:t>
          </a:r>
        </a:p>
      </dgm:t>
    </dgm:pt>
    <dgm:pt modelId="{D802BBD8-5646-3A4B-BCDA-B624F11D0896}" type="parTrans" cxnId="{4943A299-8520-B04D-8AAA-B9DED14B1D97}">
      <dgm:prSet/>
      <dgm:spPr/>
      <dgm:t>
        <a:bodyPr/>
        <a:lstStyle/>
        <a:p>
          <a:endParaRPr lang="ru-RU"/>
        </a:p>
      </dgm:t>
    </dgm:pt>
    <dgm:pt modelId="{C349CAD2-3662-C746-9D30-686DD7B5D6FB}" type="sibTrans" cxnId="{4943A299-8520-B04D-8AAA-B9DED14B1D97}">
      <dgm:prSet/>
      <dgm:spPr/>
      <dgm:t>
        <a:bodyPr/>
        <a:lstStyle/>
        <a:p>
          <a:endParaRPr lang="ru-RU"/>
        </a:p>
      </dgm:t>
    </dgm:pt>
    <dgm:pt modelId="{730E5109-A61B-0F44-BE36-61EBD98195E8}" type="pres">
      <dgm:prSet presAssocID="{5B9A513C-3245-6246-98AF-93AB925CCE6B}" presName="linearFlow" presStyleCnt="0">
        <dgm:presLayoutVars>
          <dgm:dir/>
          <dgm:resizeHandles val="exact"/>
        </dgm:presLayoutVars>
      </dgm:prSet>
      <dgm:spPr/>
    </dgm:pt>
    <dgm:pt modelId="{55F93193-8EC1-3349-8195-7671A378BEFB}" type="pres">
      <dgm:prSet presAssocID="{E08760B5-D259-2044-AC36-7533A2A225BA}" presName="composite" presStyleCnt="0"/>
      <dgm:spPr/>
    </dgm:pt>
    <dgm:pt modelId="{EA05BEE6-B840-1646-B3DF-3CEF3566C18C}" type="pres">
      <dgm:prSet presAssocID="{E08760B5-D259-2044-AC36-7533A2A225BA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D6173EB-63CD-8040-B3F7-EA1CDD84108F}" type="pres">
      <dgm:prSet presAssocID="{E08760B5-D259-2044-AC36-7533A2A225BA}" presName="txShp" presStyleLbl="node1" presStyleIdx="0" presStyleCnt="5">
        <dgm:presLayoutVars>
          <dgm:bulletEnabled val="1"/>
        </dgm:presLayoutVars>
      </dgm:prSet>
      <dgm:spPr/>
    </dgm:pt>
    <dgm:pt modelId="{D4681582-C6D2-F54E-BB0A-60B44841FACD}" type="pres">
      <dgm:prSet presAssocID="{3D31C5C5-AE3D-F041-97EB-F42DA5380E8B}" presName="spacing" presStyleCnt="0"/>
      <dgm:spPr/>
    </dgm:pt>
    <dgm:pt modelId="{A36A3C14-16F7-6D46-8DE4-4F387CDA0C57}" type="pres">
      <dgm:prSet presAssocID="{EAC6C21F-EF85-BE42-A70E-47A6DFC1843B}" presName="composite" presStyleCnt="0"/>
      <dgm:spPr/>
    </dgm:pt>
    <dgm:pt modelId="{A276551F-205C-B34B-BA2B-F7E2A1407F04}" type="pres">
      <dgm:prSet presAssocID="{EAC6C21F-EF85-BE42-A70E-47A6DFC1843B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9B66C85-F957-714E-9498-D7EDB64BD1CB}" type="pres">
      <dgm:prSet presAssocID="{EAC6C21F-EF85-BE42-A70E-47A6DFC1843B}" presName="txShp" presStyleLbl="node1" presStyleIdx="1" presStyleCnt="5">
        <dgm:presLayoutVars>
          <dgm:bulletEnabled val="1"/>
        </dgm:presLayoutVars>
      </dgm:prSet>
      <dgm:spPr/>
    </dgm:pt>
    <dgm:pt modelId="{05113FE3-D774-8046-B4B2-3DB619705671}" type="pres">
      <dgm:prSet presAssocID="{1B3A63B9-DFD5-B746-9B2B-2F926E949C86}" presName="spacing" presStyleCnt="0"/>
      <dgm:spPr/>
    </dgm:pt>
    <dgm:pt modelId="{C9FE94BB-874F-8A4D-BD68-8D9C39BCE981}" type="pres">
      <dgm:prSet presAssocID="{DDAC8CE3-723C-5049-9967-8D24BFCD8409}" presName="composite" presStyleCnt="0"/>
      <dgm:spPr/>
    </dgm:pt>
    <dgm:pt modelId="{04D6F734-1ACF-E743-9453-F4AC10A07F07}" type="pres">
      <dgm:prSet presAssocID="{DDAC8CE3-723C-5049-9967-8D24BFCD8409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0A459BB-776A-A24D-A4C6-FF3C62816BC6}" type="pres">
      <dgm:prSet presAssocID="{DDAC8CE3-723C-5049-9967-8D24BFCD8409}" presName="txShp" presStyleLbl="node1" presStyleIdx="2" presStyleCnt="5">
        <dgm:presLayoutVars>
          <dgm:bulletEnabled val="1"/>
        </dgm:presLayoutVars>
      </dgm:prSet>
      <dgm:spPr/>
    </dgm:pt>
    <dgm:pt modelId="{15AF6266-FDA6-AC4A-BAE4-C51AE4A5D367}" type="pres">
      <dgm:prSet presAssocID="{C349CAD2-3662-C746-9D30-686DD7B5D6FB}" presName="spacing" presStyleCnt="0"/>
      <dgm:spPr/>
    </dgm:pt>
    <dgm:pt modelId="{E750A327-8FA5-354F-A286-CF6A26E3A3FC}" type="pres">
      <dgm:prSet presAssocID="{3DB96968-E427-984B-9497-528C07B1F42D}" presName="composite" presStyleCnt="0"/>
      <dgm:spPr/>
    </dgm:pt>
    <dgm:pt modelId="{F30ECE10-A4F9-6B41-9462-01C789C18797}" type="pres">
      <dgm:prSet presAssocID="{3DB96968-E427-984B-9497-528C07B1F42D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8B70-877B-3742-B2F0-5C2FAE38F223}" type="pres">
      <dgm:prSet presAssocID="{3DB96968-E427-984B-9497-528C07B1F42D}" presName="txShp" presStyleLbl="node1" presStyleIdx="3" presStyleCnt="5">
        <dgm:presLayoutVars>
          <dgm:bulletEnabled val="1"/>
        </dgm:presLayoutVars>
      </dgm:prSet>
      <dgm:spPr/>
    </dgm:pt>
    <dgm:pt modelId="{4039C721-DB40-AB48-81C3-871D98BCA2D5}" type="pres">
      <dgm:prSet presAssocID="{6904D16B-7808-394B-AF77-3053DE7D12DF}" presName="spacing" presStyleCnt="0"/>
      <dgm:spPr/>
    </dgm:pt>
    <dgm:pt modelId="{EE0EB5EF-0A42-A84B-8AF3-AA890C445457}" type="pres">
      <dgm:prSet presAssocID="{B9B3647E-571C-4B43-B6D3-EDEDCA5C96C7}" presName="composite" presStyleCnt="0"/>
      <dgm:spPr/>
    </dgm:pt>
    <dgm:pt modelId="{5CF19AAE-07AA-054D-8937-9040A450307D}" type="pres">
      <dgm:prSet presAssocID="{B9B3647E-571C-4B43-B6D3-EDEDCA5C96C7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6F67F8-2A46-1F46-B9A2-AA31580022C8}" type="pres">
      <dgm:prSet presAssocID="{B9B3647E-571C-4B43-B6D3-EDEDCA5C96C7}" presName="txShp" presStyleLbl="node1" presStyleIdx="4" presStyleCnt="5">
        <dgm:presLayoutVars>
          <dgm:bulletEnabled val="1"/>
        </dgm:presLayoutVars>
      </dgm:prSet>
      <dgm:spPr/>
    </dgm:pt>
  </dgm:ptLst>
  <dgm:cxnLst>
    <dgm:cxn modelId="{914EBB13-F715-9649-9FB6-C10CEEDF5B1E}" type="presOf" srcId="{E08760B5-D259-2044-AC36-7533A2A225BA}" destId="{9D6173EB-63CD-8040-B3F7-EA1CDD84108F}" srcOrd="0" destOrd="0" presId="urn:microsoft.com/office/officeart/2005/8/layout/vList3"/>
    <dgm:cxn modelId="{42EC822C-E659-6341-878D-8927E7329435}" type="presOf" srcId="{DDAC8CE3-723C-5049-9967-8D24BFCD8409}" destId="{10A459BB-776A-A24D-A4C6-FF3C62816BC6}" srcOrd="0" destOrd="0" presId="urn:microsoft.com/office/officeart/2005/8/layout/vList3"/>
    <dgm:cxn modelId="{4C00B134-12BC-D740-8C4F-001C07D07098}" srcId="{5B9A513C-3245-6246-98AF-93AB925CCE6B}" destId="{3DB96968-E427-984B-9497-528C07B1F42D}" srcOrd="3" destOrd="0" parTransId="{1EE00F0A-1DAA-6E41-9B7C-781A72BC8982}" sibTransId="{6904D16B-7808-394B-AF77-3053DE7D12DF}"/>
    <dgm:cxn modelId="{F8653048-DAC8-9B4D-85A7-DB00F2FC4D01}" type="presOf" srcId="{5B9A513C-3245-6246-98AF-93AB925CCE6B}" destId="{730E5109-A61B-0F44-BE36-61EBD98195E8}" srcOrd="0" destOrd="0" presId="urn:microsoft.com/office/officeart/2005/8/layout/vList3"/>
    <dgm:cxn modelId="{8AAA9E4F-9A19-8A49-8ADF-030A106C663F}" srcId="{5B9A513C-3245-6246-98AF-93AB925CCE6B}" destId="{E08760B5-D259-2044-AC36-7533A2A225BA}" srcOrd="0" destOrd="0" parTransId="{246F998A-A96D-2948-B125-03C90C134E0E}" sibTransId="{3D31C5C5-AE3D-F041-97EB-F42DA5380E8B}"/>
    <dgm:cxn modelId="{E20CD857-9D18-FF48-AC08-655C4C60C988}" type="presOf" srcId="{3DB96968-E427-984B-9497-528C07B1F42D}" destId="{62098B70-877B-3742-B2F0-5C2FAE38F223}" srcOrd="0" destOrd="0" presId="urn:microsoft.com/office/officeart/2005/8/layout/vList3"/>
    <dgm:cxn modelId="{D7CAE65D-2352-2F4C-ADF7-B787BEEC1CD1}" type="presOf" srcId="{B9B3647E-571C-4B43-B6D3-EDEDCA5C96C7}" destId="{7A6F67F8-2A46-1F46-B9A2-AA31580022C8}" srcOrd="0" destOrd="0" presId="urn:microsoft.com/office/officeart/2005/8/layout/vList3"/>
    <dgm:cxn modelId="{92BAC26D-802F-7F4E-A719-4F7EC7660DE7}" srcId="{5B9A513C-3245-6246-98AF-93AB925CCE6B}" destId="{EAC6C21F-EF85-BE42-A70E-47A6DFC1843B}" srcOrd="1" destOrd="0" parTransId="{E93A7DFF-7BB7-784A-B873-6D6D63D8BE0C}" sibTransId="{1B3A63B9-DFD5-B746-9B2B-2F926E949C86}"/>
    <dgm:cxn modelId="{4943A299-8520-B04D-8AAA-B9DED14B1D97}" srcId="{5B9A513C-3245-6246-98AF-93AB925CCE6B}" destId="{DDAC8CE3-723C-5049-9967-8D24BFCD8409}" srcOrd="2" destOrd="0" parTransId="{D802BBD8-5646-3A4B-BCDA-B624F11D0896}" sibTransId="{C349CAD2-3662-C746-9D30-686DD7B5D6FB}"/>
    <dgm:cxn modelId="{D7F72BC6-AB6A-9A49-9778-919CE5B92935}" type="presOf" srcId="{EAC6C21F-EF85-BE42-A70E-47A6DFC1843B}" destId="{59B66C85-F957-714E-9498-D7EDB64BD1CB}" srcOrd="0" destOrd="0" presId="urn:microsoft.com/office/officeart/2005/8/layout/vList3"/>
    <dgm:cxn modelId="{1960F4E2-E24E-0E4D-BBBF-CCC7CF23170A}" srcId="{5B9A513C-3245-6246-98AF-93AB925CCE6B}" destId="{B9B3647E-571C-4B43-B6D3-EDEDCA5C96C7}" srcOrd="4" destOrd="0" parTransId="{C804031D-632B-3849-A7A7-B75556B06ACB}" sibTransId="{210715CC-7229-6B45-8B56-016B855FD5F3}"/>
    <dgm:cxn modelId="{E4FDA15D-6D3C-2A47-82A4-4F8691E94CDE}" type="presParOf" srcId="{730E5109-A61B-0F44-BE36-61EBD98195E8}" destId="{55F93193-8EC1-3349-8195-7671A378BEFB}" srcOrd="0" destOrd="0" presId="urn:microsoft.com/office/officeart/2005/8/layout/vList3"/>
    <dgm:cxn modelId="{A2915E9A-3CD8-7244-AD7B-5039EB25C59B}" type="presParOf" srcId="{55F93193-8EC1-3349-8195-7671A378BEFB}" destId="{EA05BEE6-B840-1646-B3DF-3CEF3566C18C}" srcOrd="0" destOrd="0" presId="urn:microsoft.com/office/officeart/2005/8/layout/vList3"/>
    <dgm:cxn modelId="{649C0763-7912-7043-8C8A-3C62B73DB82F}" type="presParOf" srcId="{55F93193-8EC1-3349-8195-7671A378BEFB}" destId="{9D6173EB-63CD-8040-B3F7-EA1CDD84108F}" srcOrd="1" destOrd="0" presId="urn:microsoft.com/office/officeart/2005/8/layout/vList3"/>
    <dgm:cxn modelId="{EDCF8745-1CD0-854E-8D2F-94706544F863}" type="presParOf" srcId="{730E5109-A61B-0F44-BE36-61EBD98195E8}" destId="{D4681582-C6D2-F54E-BB0A-60B44841FACD}" srcOrd="1" destOrd="0" presId="urn:microsoft.com/office/officeart/2005/8/layout/vList3"/>
    <dgm:cxn modelId="{C3084E56-FF17-184F-9EB9-2E276E1CD1E2}" type="presParOf" srcId="{730E5109-A61B-0F44-BE36-61EBD98195E8}" destId="{A36A3C14-16F7-6D46-8DE4-4F387CDA0C57}" srcOrd="2" destOrd="0" presId="urn:microsoft.com/office/officeart/2005/8/layout/vList3"/>
    <dgm:cxn modelId="{AC91CDEF-0AD3-0546-835E-092EF34C2970}" type="presParOf" srcId="{A36A3C14-16F7-6D46-8DE4-4F387CDA0C57}" destId="{A276551F-205C-B34B-BA2B-F7E2A1407F04}" srcOrd="0" destOrd="0" presId="urn:microsoft.com/office/officeart/2005/8/layout/vList3"/>
    <dgm:cxn modelId="{7B91AB71-75E0-A944-867D-810FDFF48D95}" type="presParOf" srcId="{A36A3C14-16F7-6D46-8DE4-4F387CDA0C57}" destId="{59B66C85-F957-714E-9498-D7EDB64BD1CB}" srcOrd="1" destOrd="0" presId="urn:microsoft.com/office/officeart/2005/8/layout/vList3"/>
    <dgm:cxn modelId="{A5A9AC9A-4690-D84A-A86A-5126C71150AD}" type="presParOf" srcId="{730E5109-A61B-0F44-BE36-61EBD98195E8}" destId="{05113FE3-D774-8046-B4B2-3DB619705671}" srcOrd="3" destOrd="0" presId="urn:microsoft.com/office/officeart/2005/8/layout/vList3"/>
    <dgm:cxn modelId="{2AF89281-74D5-894A-A11A-2053BE1ADFE4}" type="presParOf" srcId="{730E5109-A61B-0F44-BE36-61EBD98195E8}" destId="{C9FE94BB-874F-8A4D-BD68-8D9C39BCE981}" srcOrd="4" destOrd="0" presId="urn:microsoft.com/office/officeart/2005/8/layout/vList3"/>
    <dgm:cxn modelId="{50C98807-66F7-F74E-B220-4D7BF1DAB111}" type="presParOf" srcId="{C9FE94BB-874F-8A4D-BD68-8D9C39BCE981}" destId="{04D6F734-1ACF-E743-9453-F4AC10A07F07}" srcOrd="0" destOrd="0" presId="urn:microsoft.com/office/officeart/2005/8/layout/vList3"/>
    <dgm:cxn modelId="{1172BE77-973A-7E45-9281-095CD18F6D4B}" type="presParOf" srcId="{C9FE94BB-874F-8A4D-BD68-8D9C39BCE981}" destId="{10A459BB-776A-A24D-A4C6-FF3C62816BC6}" srcOrd="1" destOrd="0" presId="urn:microsoft.com/office/officeart/2005/8/layout/vList3"/>
    <dgm:cxn modelId="{9F575FFB-308F-A749-9012-7F85257BDF55}" type="presParOf" srcId="{730E5109-A61B-0F44-BE36-61EBD98195E8}" destId="{15AF6266-FDA6-AC4A-BAE4-C51AE4A5D367}" srcOrd="5" destOrd="0" presId="urn:microsoft.com/office/officeart/2005/8/layout/vList3"/>
    <dgm:cxn modelId="{C2EB3B8F-5027-0F47-AB3A-C0DB932ED292}" type="presParOf" srcId="{730E5109-A61B-0F44-BE36-61EBD98195E8}" destId="{E750A327-8FA5-354F-A286-CF6A26E3A3FC}" srcOrd="6" destOrd="0" presId="urn:microsoft.com/office/officeart/2005/8/layout/vList3"/>
    <dgm:cxn modelId="{E17392AB-376B-384C-98FF-71B7688664B7}" type="presParOf" srcId="{E750A327-8FA5-354F-A286-CF6A26E3A3FC}" destId="{F30ECE10-A4F9-6B41-9462-01C789C18797}" srcOrd="0" destOrd="0" presId="urn:microsoft.com/office/officeart/2005/8/layout/vList3"/>
    <dgm:cxn modelId="{B09678D7-D62D-E243-BCCE-C05159B2F830}" type="presParOf" srcId="{E750A327-8FA5-354F-A286-CF6A26E3A3FC}" destId="{62098B70-877B-3742-B2F0-5C2FAE38F223}" srcOrd="1" destOrd="0" presId="urn:microsoft.com/office/officeart/2005/8/layout/vList3"/>
    <dgm:cxn modelId="{5B77F7C9-7AB6-8D4E-8535-DC591D2CFC49}" type="presParOf" srcId="{730E5109-A61B-0F44-BE36-61EBD98195E8}" destId="{4039C721-DB40-AB48-81C3-871D98BCA2D5}" srcOrd="7" destOrd="0" presId="urn:microsoft.com/office/officeart/2005/8/layout/vList3"/>
    <dgm:cxn modelId="{9C526B5E-82FA-F049-A5AB-A8496AB251B1}" type="presParOf" srcId="{730E5109-A61B-0F44-BE36-61EBD98195E8}" destId="{EE0EB5EF-0A42-A84B-8AF3-AA890C445457}" srcOrd="8" destOrd="0" presId="urn:microsoft.com/office/officeart/2005/8/layout/vList3"/>
    <dgm:cxn modelId="{43B595B0-E97F-0546-B6DE-EEBD4D67B75F}" type="presParOf" srcId="{EE0EB5EF-0A42-A84B-8AF3-AA890C445457}" destId="{5CF19AAE-07AA-054D-8937-9040A450307D}" srcOrd="0" destOrd="0" presId="urn:microsoft.com/office/officeart/2005/8/layout/vList3"/>
    <dgm:cxn modelId="{27BBF381-F41F-724E-8765-AF84E0EE0616}" type="presParOf" srcId="{EE0EB5EF-0A42-A84B-8AF3-AA890C445457}" destId="{7A6F67F8-2A46-1F46-B9A2-AA31580022C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173EB-63CD-8040-B3F7-EA1CDD84108F}">
      <dsp:nvSpPr>
        <dsp:cNvPr id="0" name=""/>
        <dsp:cNvSpPr/>
      </dsp:nvSpPr>
      <dsp:spPr>
        <a:xfrm rot="10800000">
          <a:off x="1183894" y="2236"/>
          <a:ext cx="4158137" cy="54617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49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Гендерно-чувствительный язык</a:t>
          </a:r>
        </a:p>
      </dsp:txBody>
      <dsp:txXfrm rot="10800000">
        <a:off x="1320438" y="2236"/>
        <a:ext cx="4021593" cy="546176"/>
      </dsp:txXfrm>
    </dsp:sp>
    <dsp:sp modelId="{EA05BEE6-B840-1646-B3DF-3CEF3566C18C}">
      <dsp:nvSpPr>
        <dsp:cNvPr id="0" name=""/>
        <dsp:cNvSpPr/>
      </dsp:nvSpPr>
      <dsp:spPr>
        <a:xfrm>
          <a:off x="910806" y="2236"/>
          <a:ext cx="546176" cy="5461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66C85-F957-714E-9498-D7EDB64BD1CB}">
      <dsp:nvSpPr>
        <dsp:cNvPr id="0" name=""/>
        <dsp:cNvSpPr/>
      </dsp:nvSpPr>
      <dsp:spPr>
        <a:xfrm rot="10800000">
          <a:off x="1183894" y="711451"/>
          <a:ext cx="4158137" cy="54617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49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Сбор и анализ гендерных данных</a:t>
          </a:r>
        </a:p>
      </dsp:txBody>
      <dsp:txXfrm rot="10800000">
        <a:off x="1320438" y="711451"/>
        <a:ext cx="4021593" cy="546176"/>
      </dsp:txXfrm>
    </dsp:sp>
    <dsp:sp modelId="{A276551F-205C-B34B-BA2B-F7E2A1407F04}">
      <dsp:nvSpPr>
        <dsp:cNvPr id="0" name=""/>
        <dsp:cNvSpPr/>
      </dsp:nvSpPr>
      <dsp:spPr>
        <a:xfrm>
          <a:off x="910806" y="711451"/>
          <a:ext cx="546176" cy="5461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459BB-776A-A24D-A4C6-FF3C62816BC6}">
      <dsp:nvSpPr>
        <dsp:cNvPr id="0" name=""/>
        <dsp:cNvSpPr/>
      </dsp:nvSpPr>
      <dsp:spPr>
        <a:xfrm rot="10800000">
          <a:off x="1183894" y="1420666"/>
          <a:ext cx="4158137" cy="54617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49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Равный доступ к услугам и их использованию</a:t>
          </a:r>
        </a:p>
      </dsp:txBody>
      <dsp:txXfrm rot="10800000">
        <a:off x="1320438" y="1420666"/>
        <a:ext cx="4021593" cy="546176"/>
      </dsp:txXfrm>
    </dsp:sp>
    <dsp:sp modelId="{04D6F734-1ACF-E743-9453-F4AC10A07F07}">
      <dsp:nvSpPr>
        <dsp:cNvPr id="0" name=""/>
        <dsp:cNvSpPr/>
      </dsp:nvSpPr>
      <dsp:spPr>
        <a:xfrm>
          <a:off x="910806" y="1420666"/>
          <a:ext cx="546176" cy="5461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98B70-877B-3742-B2F0-5C2FAE38F223}">
      <dsp:nvSpPr>
        <dsp:cNvPr id="0" name=""/>
        <dsp:cNvSpPr/>
      </dsp:nvSpPr>
      <dsp:spPr>
        <a:xfrm rot="10800000">
          <a:off x="1183894" y="2129880"/>
          <a:ext cx="4158137" cy="54617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49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none" kern="1200" dirty="0"/>
            <a:t>Женщины и мужчины в равной степени участвуют в принятии решений</a:t>
          </a:r>
          <a:endParaRPr lang="ru-RU" sz="1500" kern="1200" dirty="0"/>
        </a:p>
      </dsp:txBody>
      <dsp:txXfrm rot="10800000">
        <a:off x="1320438" y="2129880"/>
        <a:ext cx="4021593" cy="546176"/>
      </dsp:txXfrm>
    </dsp:sp>
    <dsp:sp modelId="{F30ECE10-A4F9-6B41-9462-01C789C18797}">
      <dsp:nvSpPr>
        <dsp:cNvPr id="0" name=""/>
        <dsp:cNvSpPr/>
      </dsp:nvSpPr>
      <dsp:spPr>
        <a:xfrm>
          <a:off x="910806" y="2129880"/>
          <a:ext cx="546176" cy="5461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F67F8-2A46-1F46-B9A2-AA31580022C8}">
      <dsp:nvSpPr>
        <dsp:cNvPr id="0" name=""/>
        <dsp:cNvSpPr/>
      </dsp:nvSpPr>
      <dsp:spPr>
        <a:xfrm rot="10800000">
          <a:off x="1183894" y="2839095"/>
          <a:ext cx="4158137" cy="54617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49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Равное включение в процессы управления</a:t>
          </a:r>
        </a:p>
      </dsp:txBody>
      <dsp:txXfrm rot="10800000">
        <a:off x="1320438" y="2839095"/>
        <a:ext cx="4021593" cy="546176"/>
      </dsp:txXfrm>
    </dsp:sp>
    <dsp:sp modelId="{5CF19AAE-07AA-054D-8937-9040A450307D}">
      <dsp:nvSpPr>
        <dsp:cNvPr id="0" name=""/>
        <dsp:cNvSpPr/>
      </dsp:nvSpPr>
      <dsp:spPr>
        <a:xfrm>
          <a:off x="910806" y="2839095"/>
          <a:ext cx="546176" cy="5461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f38d9b53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f38d9b53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f38d9b53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f38d9b53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f38d9b53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f38d9b53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nastasija.ruppel@gmail.com" TargetMode="External"/><Relationship Id="rId2" Type="http://schemas.openxmlformats.org/officeDocument/2006/relationships/hyperlink" Target="mailto:maia@ngostellit.r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Гендерный мейнстриминг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Основные принципы. Методы и практики.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412E7-5B98-AC4B-9A12-482107D9C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4206"/>
            <a:ext cx="8520600" cy="572700"/>
          </a:xfrm>
        </p:spPr>
        <p:txBody>
          <a:bodyPr/>
          <a:lstStyle/>
          <a:p>
            <a:r>
              <a:rPr lang="ru-RU" dirty="0"/>
              <a:t>Гендерное неравенство в России в цифрах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E3DA4E-FF40-0140-BDD0-C59E42D72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03900"/>
            <a:ext cx="8520600" cy="34164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Четверть участников опроса  ВЦИОМ (24%) считают, что у мужчин прав работать по специальности больше.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Каждый пятый (21%) респондент полагает, что в возможности участвовать в общественной и политической жизни у мужчин прав больше, чем у женщин. 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29% респондентов считают, что у мужчин  больше прав получать зарплату в соответствии с количеством и качеством труда.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Но при этом 92%  опрошенных респондентов говорят о равноправии мужчин и женщин в получении образования.</a:t>
            </a: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pPr marL="114300" indent="0">
              <a:buNone/>
            </a:pPr>
            <a:endParaRPr lang="ru-RU" sz="1400" i="1" dirty="0">
              <a:solidFill>
                <a:schemeClr val="tx2">
                  <a:lumMod val="10000"/>
                </a:schemeClr>
              </a:solidFill>
            </a:endParaRPr>
          </a:p>
          <a:p>
            <a:pPr marL="114300" indent="0">
              <a:buNone/>
            </a:pPr>
            <a:endParaRPr lang="ru-RU" sz="1400" i="1" dirty="0">
              <a:solidFill>
                <a:schemeClr val="tx2">
                  <a:lumMod val="10000"/>
                </a:schemeClr>
              </a:solidFill>
            </a:endParaRPr>
          </a:p>
          <a:p>
            <a:pPr marL="114300" indent="0">
              <a:buNone/>
            </a:pPr>
            <a:r>
              <a:rPr lang="ru-RU" sz="1400" i="1" dirty="0">
                <a:solidFill>
                  <a:schemeClr val="tx2">
                    <a:lumMod val="10000"/>
                  </a:schemeClr>
                </a:solidFill>
              </a:rPr>
              <a:t>ГЕНДЕРНОЕ РАВЕНСТВО В РОССИИ: МГНОВЕННЫЙ СНИМОК. ВЦИОМ. 2019г.</a:t>
            </a:r>
          </a:p>
        </p:txBody>
      </p:sp>
    </p:spTree>
    <p:extLst>
      <p:ext uri="{BB962C8B-B14F-4D97-AF65-F5344CB8AC3E}">
        <p14:creationId xmlns:p14="http://schemas.microsoft.com/office/powerpoint/2010/main" val="161414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FDBEE-339E-9349-891A-9B809291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Гендерное неравенство в России в цифрах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E81154-11BB-6B4A-8C3B-07F30F392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72% опрошенных считают, что девушкам сейчас надо больше внимания уделять семье, а карьеру и личное развитие на работе отодвинуть на второй план.</a:t>
            </a:r>
          </a:p>
          <a:p>
            <a:pPr marL="114300" indent="0" algn="just">
              <a:buNone/>
            </a:pP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Готовы работать под руководством мужчины 56% респондентов, тогда как под руководством женщины лишь 9% респондентов.</a:t>
            </a:r>
            <a:br>
              <a:rPr lang="ru-RU" dirty="0">
                <a:solidFill>
                  <a:schemeClr val="tx2">
                    <a:lumMod val="10000"/>
                  </a:schemeClr>
                </a:solidFill>
              </a:rPr>
            </a:b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Половина респондентов считает, что женщины должны выполнять обязанности по введению хозяйства и по воспитанию детей, тогда как такие обязанности у мужчин отметили лишь 7% опрошенных.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82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233280" y="3118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Принципы гендерного мейнстриминга</a:t>
            </a:r>
            <a:endParaRPr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A03B9E7-2289-3748-A4AB-98A9B6548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420243"/>
              </p:ext>
            </p:extLst>
          </p:nvPr>
        </p:nvGraphicFramePr>
        <p:xfrm>
          <a:off x="1367161" y="1216240"/>
          <a:ext cx="6252839" cy="3387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5EE1D7-484B-5C4F-9400-2557A401DED5}"/>
              </a:ext>
            </a:extLst>
          </p:cNvPr>
          <p:cNvSpPr txBox="1"/>
          <p:nvPr/>
        </p:nvSpPr>
        <p:spPr>
          <a:xfrm>
            <a:off x="807868" y="4603749"/>
            <a:ext cx="752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(Office for Gender Mainstreaming, Vienna https://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www.wien.gv.at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english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/administration/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gendermainstreaming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/principles/five-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principles.html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692C0-57F8-EB4C-9489-E27C55313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7572"/>
            <a:ext cx="8520600" cy="572700"/>
          </a:xfrm>
        </p:spPr>
        <p:txBody>
          <a:bodyPr/>
          <a:lstStyle/>
          <a:p>
            <a:r>
              <a:rPr lang="ru-RU" dirty="0"/>
              <a:t>Методы реализации гендерного </a:t>
            </a:r>
            <a:r>
              <a:rPr lang="ru-RU" dirty="0" err="1"/>
              <a:t>мейнстриминга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73100B-BB29-AB4A-BFAA-477D53BA6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u="sng" dirty="0">
                <a:solidFill>
                  <a:schemeClr val="tx2">
                    <a:lumMod val="10000"/>
                  </a:schemeClr>
                </a:solidFill>
              </a:rPr>
              <a:t>Методы и инструменты анализа: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>
                <a:solidFill>
                  <a:schemeClr val="tx2">
                    <a:lumMod val="10000"/>
                  </a:schemeClr>
                </a:solidFill>
              </a:rPr>
              <a:t>Статистические данные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>
                <a:solidFill>
                  <a:schemeClr val="tx2">
                    <a:lumMod val="10000"/>
                  </a:schemeClr>
                </a:solidFill>
              </a:rPr>
              <a:t>Исследования и прогнозы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>
                <a:solidFill>
                  <a:schemeClr val="tx2">
                    <a:lumMod val="10000"/>
                  </a:schemeClr>
                </a:solidFill>
              </a:rPr>
              <a:t>Анализ соотношений между стоимостью и выгодой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>
                <a:solidFill>
                  <a:schemeClr val="tx2">
                    <a:lumMod val="10000"/>
                  </a:schemeClr>
                </a:solidFill>
              </a:rPr>
              <a:t>Оценка эффективности программ</a:t>
            </a:r>
          </a:p>
          <a:p>
            <a:pPr marL="114300" indent="0">
              <a:buNone/>
            </a:pPr>
            <a:r>
              <a:rPr lang="ru-RU" u="sng" dirty="0">
                <a:solidFill>
                  <a:schemeClr val="tx2">
                    <a:lumMod val="10000"/>
                  </a:schemeClr>
                </a:solidFill>
              </a:rPr>
              <a:t>Технологии и методы обучения: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>
                <a:solidFill>
                  <a:schemeClr val="tx2">
                    <a:lumMod val="10000"/>
                  </a:schemeClr>
                </a:solidFill>
              </a:rPr>
              <a:t>Курсы по подготовке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>
                <a:solidFill>
                  <a:schemeClr val="tx2">
                    <a:lumMod val="10000"/>
                  </a:schemeClr>
                </a:solidFill>
              </a:rPr>
              <a:t>Методические пособия</a:t>
            </a:r>
          </a:p>
          <a:p>
            <a:pPr marL="114300" indent="0">
              <a:buNone/>
            </a:pPr>
            <a:r>
              <a:rPr lang="ru-RU" u="sng" dirty="0">
                <a:solidFill>
                  <a:schemeClr val="tx2">
                    <a:lumMod val="10000"/>
                  </a:schemeClr>
                </a:solidFill>
              </a:rPr>
              <a:t>Консультативные технологии и методы, предусматривающие участие в процессе: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>
                <a:solidFill>
                  <a:schemeClr val="tx2">
                    <a:lumMod val="10000"/>
                  </a:schemeClr>
                </a:solidFill>
              </a:rPr>
              <a:t>Рабочие комитеты, комитеты управления и аналитические группы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>
                <a:solidFill>
                  <a:schemeClr val="tx2">
                    <a:lumMod val="10000"/>
                  </a:schemeClr>
                </a:solidFill>
              </a:rPr>
              <a:t>Участие обоих полов в процессах принятия решений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>
                <a:solidFill>
                  <a:schemeClr val="tx2">
                    <a:lumMod val="10000"/>
                  </a:schemeClr>
                </a:solidFill>
              </a:rPr>
              <a:t>Конференции и семинары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56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0F27F-0D18-9049-B4C9-FE47BE60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8796"/>
            <a:ext cx="8520600" cy="572700"/>
          </a:xfrm>
        </p:spPr>
        <p:txBody>
          <a:bodyPr/>
          <a:lstStyle/>
          <a:p>
            <a:r>
              <a:rPr lang="ru-RU" dirty="0"/>
              <a:t>Лучшие практики. Цели устойчивого развития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D4E453-8F32-EE4D-9F75-3D0DF1871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71496"/>
            <a:ext cx="8520600" cy="4184590"/>
          </a:xfrm>
        </p:spPr>
        <p:txBody>
          <a:bodyPr/>
          <a:lstStyle/>
          <a:p>
            <a:pPr marL="114300" indent="0" algn="just">
              <a:buNone/>
            </a:pPr>
            <a:r>
              <a:rPr lang="ru-RU" sz="2000" b="1" i="1" dirty="0">
                <a:solidFill>
                  <a:schemeClr val="tx2">
                    <a:lumMod val="10000"/>
                  </a:schemeClr>
                </a:solidFill>
              </a:rPr>
              <a:t>Цель 5: Обеспечение гендерного равенства и расширение прав и возможностей всех женщин и девочек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Повсеместно ликвидировать все формы дискриминации в отношении всех женщин и девочек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Ликвидировать все формы насилия в отношении всех женщин и девочек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Ликвидировать все вредные виды практики, такие как детские, ранние и принудительные браки и калечащие операции на женских половых органах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Признавать и ценить неоплачиваемый труд по уходу и работу по ведению домашнего хозяйства с учетом национальных условий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Обеспечить всестороннее и реальное участие женщин и равные для них возможности для лидерства на всех уровнях принятия решений в политической, экономической и общественной жизни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Обеспечить всеобщий доступ к услугам в области охраны сексуального и репродуктивного здоровья и к реализации репродуктивных прав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Провести реформы в целях предоставления женщинам равных прав на экономические ресурсы, а также доступа к владению и распоряжению землей и другими формами собственности, финансовым услугам, наследуемому имуществу и природным ресурсам в соответствии с национальными законами</a:t>
            </a:r>
          </a:p>
        </p:txBody>
      </p:sp>
    </p:spTree>
    <p:extLst>
      <p:ext uri="{BB962C8B-B14F-4D97-AF65-F5344CB8AC3E}">
        <p14:creationId xmlns:p14="http://schemas.microsoft.com/office/powerpoint/2010/main" val="156708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C1161-B15F-0340-949E-DC1D4EE8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Лучшие практики. Государственный уровень.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653222-DC9C-3542-970A-66DB0A013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Решение о внедрении гендерно-ориентированного бюджетирования было принято правительством  Вены в январе 2005 года.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При расчетах бюджета учитывается, сколько пользы принесет тот или иной пункт расходов отдельно мужчинам и женщинам.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63BEE8-7638-2541-BEC6-74F74F52A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736" y="2796466"/>
            <a:ext cx="3071394" cy="2169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EE702-84F1-4D4F-9BCB-4CE2D47088F8}"/>
              </a:ext>
            </a:extLst>
          </p:cNvPr>
          <p:cNvSpPr txBox="1"/>
          <p:nvPr/>
        </p:nvSpPr>
        <p:spPr>
          <a:xfrm>
            <a:off x="1118585" y="2577735"/>
            <a:ext cx="39683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Чем НЕ является ГОБ: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Это НЕ разделение государственных расходов поровну между мужчинами и женщинами;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 Это НЕ </a:t>
            </a:r>
            <a:r>
              <a:rPr lang="ru-RU" dirty="0" err="1"/>
              <a:t>отдельныи</a:t>
            </a:r>
            <a:r>
              <a:rPr lang="ru-RU" dirty="0"/>
              <a:t>̆ бюджет для женщин;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Это НЕ </a:t>
            </a:r>
            <a:r>
              <a:rPr lang="ru-RU" dirty="0" err="1"/>
              <a:t>сегрегированныи</a:t>
            </a:r>
            <a:r>
              <a:rPr lang="ru-RU" dirty="0"/>
              <a:t>̆ по половому признаку план расходов;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Это НЕ ОБЯЗАТЕЛЬНО означает изыскание дополнительных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расходов для женщин.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197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2022A-7F1E-2843-BB29-C7B6C7ED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Лучшие практики. Инфраструктуру города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1D41A3-328C-8F49-AD16-C3ED49912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991025"/>
          </a:xfrm>
        </p:spPr>
        <p:txBody>
          <a:bodyPr/>
          <a:lstStyle/>
          <a:p>
            <a:pPr algn="just"/>
            <a:r>
              <a:rPr lang="ru-RU" sz="1600" u="sng" dirty="0">
                <a:solidFill>
                  <a:schemeClr val="tx2">
                    <a:lumMod val="10000"/>
                  </a:schemeClr>
                </a:solidFill>
              </a:rPr>
              <a:t>Безопасность парковок: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чтобы предотвратить возможное насилие над женщинами на парковочных местах возле магазинов,  они должны быть ярко освещенными, входы и выходы магазинов должны быть хорошо видны, а за территорией должна внимательно следить охрана (Вена)</a:t>
            </a:r>
          </a:p>
          <a:p>
            <a:pPr algn="just"/>
            <a:r>
              <a:rPr lang="ru-RU" sz="1600" u="sng" dirty="0">
                <a:solidFill>
                  <a:schemeClr val="tx2">
                    <a:lumMod val="10000"/>
                  </a:schemeClr>
                </a:solidFill>
              </a:rPr>
              <a:t>Женские парковки: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парковки не подразумевают, что женщины водят хуже — планирование парковочных мест отталкивается от вопросов безопасности, но с учетом специфики вождения женщин парковки сделали лучше освещенными, парковочные места шире и расстояние между ними больше, расположены ближе к выходам. (Южная Корея)</a:t>
            </a:r>
          </a:p>
          <a:p>
            <a:pPr algn="just"/>
            <a:r>
              <a:rPr lang="ru-RU" sz="1600" u="sng" dirty="0">
                <a:solidFill>
                  <a:schemeClr val="tx2">
                    <a:lumMod val="10000"/>
                  </a:schemeClr>
                </a:solidFill>
              </a:rPr>
              <a:t>Удобство тротуаров: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так как большинство пешеходов- женщины, то было принято решение о необходимости переделать тротуары под потребности женщин, т.е. убрать мощеную плиту для удобства ходьбы в обуви на каблуках, уменьшить </a:t>
            </a:r>
            <a:r>
              <a:rPr lang="ru-RU" sz="1600" dirty="0" err="1">
                <a:solidFill>
                  <a:schemeClr val="tx2">
                    <a:lumMod val="10000"/>
                  </a:schemeClr>
                </a:solidFill>
              </a:rPr>
              <a:t>поребрики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 и сделать пандусы для женщин с колясками. (Германия)</a:t>
            </a:r>
          </a:p>
        </p:txBody>
      </p:sp>
    </p:spTree>
    <p:extLst>
      <p:ext uri="{BB962C8B-B14F-4D97-AF65-F5344CB8AC3E}">
        <p14:creationId xmlns:p14="http://schemas.microsoft.com/office/powerpoint/2010/main" val="2734739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BF797-F0E3-E247-ADE7-B5A77667D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58594"/>
            <a:ext cx="8520600" cy="572700"/>
          </a:xfrm>
        </p:spPr>
        <p:txBody>
          <a:bodyPr/>
          <a:lstStyle/>
          <a:p>
            <a:r>
              <a:rPr lang="ru-RU" dirty="0"/>
              <a:t>Лучшие практики. Инфраструктуру города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FA2022-F59A-7642-B159-40910D5C4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31294"/>
            <a:ext cx="8520600" cy="1342150"/>
          </a:xfrm>
        </p:spPr>
        <p:txBody>
          <a:bodyPr/>
          <a:lstStyle/>
          <a:p>
            <a:pPr marL="114300" indent="0">
              <a:buNone/>
            </a:pPr>
            <a:r>
              <a:rPr lang="ru-RU" sz="1400" b="1" dirty="0">
                <a:solidFill>
                  <a:schemeClr val="tx2">
                    <a:lumMod val="10000"/>
                  </a:schemeClr>
                </a:solidFill>
              </a:rPr>
              <a:t>Папуа — Новая Гвинея</a:t>
            </a:r>
          </a:p>
          <a:p>
            <a:pPr marL="114300" indent="0">
              <a:buNone/>
            </a:pPr>
            <a:r>
              <a:rPr lang="ru-RU" sz="1400" u="sng" dirty="0">
                <a:solidFill>
                  <a:schemeClr val="tx2">
                    <a:lumMod val="10000"/>
                  </a:schemeClr>
                </a:solidFill>
              </a:rPr>
              <a:t>Программа «Порт-Морсби — безопасный город»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, ООН Женщины, начиная с 2011</a:t>
            </a:r>
          </a:p>
          <a:p>
            <a:pPr marL="114300" indent="0">
              <a:buNone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Проблема: рынке не безопасное место для женщин -  80% женщин подвергаются кражам и угрозам со стороны торговцев; антисанитария; различные формы насилия в отношении женщин на территории рынков.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5420DE-B14B-7E4E-805E-6E0F035EC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42" y="2367070"/>
            <a:ext cx="3937000" cy="25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0B3824-AE01-2A4E-A3D0-CBA25BC974AB}"/>
              </a:ext>
            </a:extLst>
          </p:cNvPr>
          <p:cNvSpPr txBox="1"/>
          <p:nvPr/>
        </p:nvSpPr>
        <p:spPr>
          <a:xfrm>
            <a:off x="399495" y="2173444"/>
            <a:ext cx="37286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Proxima Nova" panose="02000506030000020004" pitchFamily="2" charset="0"/>
              </a:rPr>
              <a:t>Принятые меры: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roxima Nova" panose="02000506030000020004" pitchFamily="2" charset="0"/>
              </a:rPr>
              <a:t>На рынке появились удобные туалеты и душевые, обновленные прилавки, тенистые участки, а также водопровод с пригодной для питья водой.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roxima Nova" panose="02000506030000020004" pitchFamily="2" charset="0"/>
              </a:rPr>
              <a:t>Создана ассоциация рыночных торговцев, а чтобы предотвратить грабежи, вводится безналичная система расчетов.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roxima Nova" panose="02000506030000020004" pitchFamily="2" charset="0"/>
              </a:rPr>
              <a:t>Открыты две библиотеки, где матери, вынужденные брать детей с собой на рынок, могут их оставить и спокойно заняться торговлей или покупками.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91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C8C27-7EC2-8949-8C0B-DB3E47BC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Лучшие практики. Такси.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52E8E-169B-5840-99AC-1D6CC854C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2229917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Англия, ОАЭ, Египет, Австралия и Россия</a:t>
            </a: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«Женские» такси обладают специальным дизайном, а безопасность в них обеспечивает компьютерная система: она позволяет отслеживать поведение и пассажира, и водителя. </a:t>
            </a: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У водителя и у пассажира есть тревожные кнопки, а местоположение такси постоянно отслеживается  при помощи </a:t>
            </a:r>
            <a:r>
              <a:rPr lang="en-GB" dirty="0">
                <a:solidFill>
                  <a:schemeClr val="tx2">
                    <a:lumMod val="10000"/>
                  </a:schemeClr>
                </a:solidFill>
              </a:rPr>
              <a:t>GPS.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AD55C9-7AB3-7F4A-A5F9-8E9A1928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38" y="3116061"/>
            <a:ext cx="2844176" cy="18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12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E417B-F9DE-534E-8AC2-2EE73C0C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Лучшие практики. Работа.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BC82F7-0CB3-C74F-B133-931ED3260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Программа замены продавцов – мужчин  в магазинах, торгующих женскими товарами (традиционной одеждой, бельем, аксессуарами, косметикой и парфюмерией и прочим), на женщин. (ОАЭ)</a:t>
            </a: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Программа местных органов власти  и НКО для предоставление рабочих мест женщинам в такси. (Тайвань)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DA6018-0C82-5C4E-962C-11C28E0F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586" y="2793350"/>
            <a:ext cx="2548323" cy="21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3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EB4D0-914D-984C-B78B-BFA860DA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3780906" cy="572700"/>
          </a:xfrm>
        </p:spPr>
        <p:txBody>
          <a:bodyPr/>
          <a:lstStyle/>
          <a:p>
            <a:r>
              <a:rPr lang="ru-RU" dirty="0"/>
              <a:t>Ведущие семинара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1BF0E5-7EDC-C041-85EB-AB855A294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1617358"/>
          </a:xfrm>
        </p:spPr>
        <p:txBody>
          <a:bodyPr numCol="2"/>
          <a:lstStyle/>
          <a:p>
            <a:pPr marL="114300" indent="0">
              <a:buNone/>
            </a:pPr>
            <a:r>
              <a:rPr lang="ru-RU" sz="1600" b="1" dirty="0" err="1">
                <a:solidFill>
                  <a:schemeClr val="tx2">
                    <a:lumMod val="10000"/>
                  </a:schemeClr>
                </a:solidFill>
              </a:rPr>
              <a:t>Русакова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</a:rPr>
              <a:t> Майя Михайловна</a:t>
            </a:r>
          </a:p>
          <a:p>
            <a:pPr marL="114300" indent="0">
              <a:buNone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Директор РОО СПСБН «Стеллит»,</a:t>
            </a:r>
          </a:p>
          <a:p>
            <a:pPr marL="114300" indent="0">
              <a:buNone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доцент кафедры прикладной </a:t>
            </a:r>
          </a:p>
          <a:p>
            <a:pPr marL="114300" indent="0">
              <a:buNone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и отраслевой социологии</a:t>
            </a:r>
          </a:p>
          <a:p>
            <a:pPr marL="114300" indent="0">
              <a:buNone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Факультета Социологии СПбГУ</a:t>
            </a:r>
          </a:p>
          <a:p>
            <a:pPr marL="114300" indent="0">
              <a:buNone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</a:rPr>
              <a:t>Руппель Анастасия </a:t>
            </a:r>
            <a:r>
              <a:rPr lang="ru-RU" sz="1600" b="1" dirty="0" err="1">
                <a:solidFill>
                  <a:schemeClr val="tx2">
                    <a:lumMod val="10000"/>
                  </a:schemeClr>
                </a:solidFill>
              </a:rPr>
              <a:t>Фридриховна</a:t>
            </a:r>
            <a:endParaRPr lang="ru-RU" sz="1600" b="1" dirty="0">
              <a:solidFill>
                <a:schemeClr val="tx2">
                  <a:lumMod val="10000"/>
                </a:schemeClr>
              </a:solidFill>
            </a:endParaRPr>
          </a:p>
          <a:p>
            <a:pPr marL="114300" indent="0">
              <a:buNone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Специалист РОО СПСБН «Стеллит»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CECA1-2BB4-224E-8EEE-9E4677A62812}"/>
              </a:ext>
            </a:extLst>
          </p:cNvPr>
          <p:cNvSpPr txBox="1"/>
          <p:nvPr/>
        </p:nvSpPr>
        <p:spPr>
          <a:xfrm>
            <a:off x="537099" y="2785833"/>
            <a:ext cx="8069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Proxima Nova" panose="02000506030000020004" pitchFamily="2" charset="0"/>
              </a:rPr>
              <a:t>Региональная общественная организация «Стеллит» реализует свою деятельность в трех направлениях: социальные исследования, оценка и мониторинг программ, реализация профилактических программ и проведение обучающих семинаров для специалистов. </a:t>
            </a:r>
          </a:p>
          <a:p>
            <a:pPr algn="just"/>
            <a:endParaRPr lang="en-GB" sz="1600" i="1" dirty="0">
              <a:solidFill>
                <a:schemeClr val="bg2">
                  <a:lumMod val="75000"/>
                </a:schemeClr>
              </a:solidFill>
              <a:latin typeface="Proxima Nova" panose="02000506030000020004" pitchFamily="2" charset="0"/>
            </a:endParaRPr>
          </a:p>
          <a:p>
            <a:pPr algn="just"/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Proxima Nova" panose="02000506030000020004" pitchFamily="2" charset="0"/>
              </a:rPr>
              <a:t>Основные тематические направления в деятельности специалистов РОО СПСБН «Стеллит»: благополучие детей из семей, находящихся в трудной жизненной ситуации, или детских домов; профилактика сексуальной эксплуатации детей; оказание помощи жертв торговли людьми и т.п.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BF34DF-2872-9E49-BC36-BAB4E62CD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129" y="0"/>
            <a:ext cx="2223607" cy="117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72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28FB5-30E3-6B4D-A4B4-2BE7E9EAA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Лучшие практики. Образование.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4336AB-2DFF-9F40-804B-34E6CEED0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u="sng" dirty="0">
                <a:solidFill>
                  <a:schemeClr val="tx2">
                    <a:lumMod val="10000"/>
                  </a:schemeClr>
                </a:solidFill>
              </a:rPr>
              <a:t>Детские сады.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В детских садах  с учетом специфики ГМ происходят изменения: больше мужчин воспитателей; смена книг с «традиционным» понятием о распределении ролей между мужчинами и женщинами на книги с новым распределением обязанностей; привлечение к участию в жизни детей не только матерей, но и родителей (Вена).</a:t>
            </a:r>
          </a:p>
          <a:p>
            <a:pPr algn="just"/>
            <a:r>
              <a:rPr lang="ru-RU" u="sng" dirty="0">
                <a:solidFill>
                  <a:schemeClr val="tx2">
                    <a:lumMod val="10000"/>
                  </a:schemeClr>
                </a:solidFill>
              </a:rPr>
              <a:t>Школы.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Было выявлено, что школьные площадки больше предназначены для мальчиков ( футбольное поле, оборудование для скалолазания), тогда как у девочек ограничены возможности проводить время согласно их интересам (качели, места для бесед, рукоделия). Решение – преобразование школьных площадок с учетом потребностей девочек и мальчиков. (Германия)</a:t>
            </a:r>
          </a:p>
        </p:txBody>
      </p:sp>
    </p:spTree>
    <p:extLst>
      <p:ext uri="{BB962C8B-B14F-4D97-AF65-F5344CB8AC3E}">
        <p14:creationId xmlns:p14="http://schemas.microsoft.com/office/powerpoint/2010/main" val="3112461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FD6B1-61FD-834F-96C6-1790951B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Лучшие практики. Высшее образование.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222CFB-2B7E-F348-8C31-5168467F0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Проект «Гендерный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мейнстриминг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в высших учебных заведениях Украины».</a:t>
            </a:r>
          </a:p>
          <a:p>
            <a:pPr marL="114300" indent="0" algn="just">
              <a:buNone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Цель проекта – способствовать достижению гендерного равенства и реализации гендерно - чувствительных подходов в украинских ВУЗах. Предполагается, что расширение практики проведения гендерного аудита привлечет внимание к вопросу гендерного равенства в университетах и будет мотивировать администрацию реализовать политику равных прав и возможностей женщин и мужчин, которая позволяет каждой личности полноценно проявить себя в вузе независимо от пола.</a:t>
            </a:r>
          </a:p>
        </p:txBody>
      </p:sp>
    </p:spTree>
    <p:extLst>
      <p:ext uri="{BB962C8B-B14F-4D97-AF65-F5344CB8AC3E}">
        <p14:creationId xmlns:p14="http://schemas.microsoft.com/office/powerpoint/2010/main" val="35516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0DF29-106C-934F-83D9-21755717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1741"/>
            <a:ext cx="8520600" cy="572700"/>
          </a:xfrm>
        </p:spPr>
        <p:txBody>
          <a:bodyPr/>
          <a:lstStyle/>
          <a:p>
            <a:r>
              <a:rPr lang="ru-RU" dirty="0"/>
              <a:t>Лучшие практики. Гендерный аудит в организациях.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3F6424-8784-DE4D-9A7A-064E27306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1400" b="1" dirty="0">
                <a:solidFill>
                  <a:schemeClr val="tx2">
                    <a:lumMod val="10000"/>
                  </a:schemeClr>
                </a:solidFill>
              </a:rPr>
              <a:t>Методология гендерного аудита </a:t>
            </a:r>
            <a:r>
              <a:rPr lang="ru-RU" sz="1400" b="1" u="sng" dirty="0">
                <a:solidFill>
                  <a:schemeClr val="tx2">
                    <a:lumMod val="10000"/>
                  </a:schemeClr>
                </a:solidFill>
              </a:rPr>
              <a:t>Международной Организации Труда и ООН.</a:t>
            </a:r>
          </a:p>
          <a:p>
            <a:pPr marL="114300" indent="0">
              <a:buNone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Гендерный аудит — это процесс, при помощи которого организация оценивает, насколько хорошо учитываются и решаются гендерные вопросы во внутренних организационных процессах и деятельности данной организации. Он содействует процессу самообучения организации методам эффективного применения на практике комплексного гендерного подхода. </a:t>
            </a:r>
          </a:p>
          <a:p>
            <a:pPr marL="114300" indent="0">
              <a:buNone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Гендерный аудит: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определяет, насколько эффективны действующие в организации правила внедрения комплексного гендерного подхода, а также система поддержки их исполнения;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 насколько они взаимно дополняют друг друга и соблюдаются ли на практике;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отслеживает и оценивает относительный прогресс в продвижении гендерного равенства;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устанавливает исходные принципы и критерии;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выявляет «узкие места» и проблемы;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 рекомендует методы решения этих проблем и предлагает новые, более эффективные стратегии;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 фиксирует положительный опыт в достижении гендерного равенства.</a:t>
            </a:r>
            <a:endParaRPr lang="ru-RU" sz="1400" u="sng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19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46E6-377A-4A47-B6B6-0ED80DB3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34129"/>
            <a:ext cx="8520600" cy="572700"/>
          </a:xfrm>
        </p:spPr>
        <p:txBody>
          <a:bodyPr/>
          <a:lstStyle/>
          <a:p>
            <a:r>
              <a:rPr lang="ru-RU" sz="2400" dirty="0"/>
              <a:t>Интеграция гендерных аспектов в контроль над сектором безопасности со стороны институтов омбудсмена и национальных правозащитных институтов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1C94B-26B8-4B4A-B318-999FBCF27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16" y="1389889"/>
            <a:ext cx="8704284" cy="3178986"/>
          </a:xfrm>
        </p:spPr>
        <p:txBody>
          <a:bodyPr/>
          <a:lstStyle/>
          <a:p>
            <a:pPr marL="114300" indent="0">
              <a:buNone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Проект Организации по безопасности и сотрудничеству в Европе.</a:t>
            </a:r>
            <a:br>
              <a:rPr lang="ru-RU" dirty="0">
                <a:solidFill>
                  <a:schemeClr val="tx2">
                    <a:lumMod val="10000"/>
                  </a:schemeClr>
                </a:solidFill>
              </a:rPr>
            </a:b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Учет различий в потребностях женщин, мужчин, девушек и юношей институтами сектора безопасности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Обеспечение представительства всех групп общества в институтах сектора безопасности 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Предупреждение и пресечение дискриминации по признаку пола, домогательств и неправомочного поведения со стороны сотрудников сектора безопасности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Обеспечение справедливости и общедоступности процедур подачи и рассмотрения жалоб, существующих в институтах омбудсменов и НПИ </a:t>
            </a:r>
          </a:p>
        </p:txBody>
      </p:sp>
    </p:spTree>
    <p:extLst>
      <p:ext uri="{BB962C8B-B14F-4D97-AF65-F5344CB8AC3E}">
        <p14:creationId xmlns:p14="http://schemas.microsoft.com/office/powerpoint/2010/main" val="4290858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9817F-D45D-5447-8CE9-9C25A17C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2417"/>
            <a:ext cx="8520600" cy="572700"/>
          </a:xfrm>
        </p:spPr>
        <p:txBody>
          <a:bodyPr/>
          <a:lstStyle/>
          <a:p>
            <a:r>
              <a:rPr lang="ru-RU" sz="2800" dirty="0"/>
              <a:t>Аудит интеграции гендерных аспектов в деятельность вооруженных сил Новой Зеландии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D22BDF-001A-9A42-8401-E9D988862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78993"/>
            <a:ext cx="8520600" cy="3142410"/>
          </a:xfrm>
        </p:spPr>
        <p:txBody>
          <a:bodyPr/>
          <a:lstStyle/>
          <a:p>
            <a:pPr marL="114300" indent="0">
              <a:buNone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В 1998 г. Вооруженные силы Новой Зеландии (</a:t>
            </a:r>
            <a:r>
              <a:rPr lang="en-GB" sz="1600" dirty="0">
                <a:solidFill>
                  <a:schemeClr val="tx2">
                    <a:lumMod val="10000"/>
                  </a:schemeClr>
                </a:solidFill>
              </a:rPr>
              <a:t>NZDF)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заключили договор с Комиссией по правам человека Новой Зеландии о проведении аудита интеграции гендерных аспектов в деятельность Вооруженных сил.</a:t>
            </a:r>
          </a:p>
          <a:p>
            <a:pPr marL="114300" indent="0">
              <a:buNone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Цель аудита - выявить все культурные, социальные и организационные барьеры, препятствующие продвижению женщин по службе в соответствии с их заслугами.</a:t>
            </a:r>
          </a:p>
          <a:p>
            <a:pPr marL="114300" indent="0">
              <a:buNone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Методы: фокус- группы, собеседования, анализ документов.</a:t>
            </a:r>
          </a:p>
          <a:p>
            <a:pPr marL="114300" indent="0">
              <a:buNone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Результаты:</a:t>
            </a:r>
          </a:p>
          <a:p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создание безопасной рабочей среды для женщин; </a:t>
            </a:r>
          </a:p>
          <a:p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устранение всех барьеров, препятствующих доступу женщин и продвижению их по службе (Вооруженные силы Новой Зеландии открыли женщинам доступ ко всем военным должностям в 2000 г.);</a:t>
            </a:r>
          </a:p>
          <a:p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осуществление инициатив, способствующих обеспечению баланса между работой и личной жизнью военнослужащих. 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507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EC58C-8F63-3541-920C-20BD38D4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07281"/>
            <a:ext cx="8520600" cy="572700"/>
          </a:xfrm>
        </p:spPr>
        <p:txBody>
          <a:bodyPr/>
          <a:lstStyle/>
          <a:p>
            <a:r>
              <a:rPr lang="ru-RU" dirty="0"/>
              <a:t>Лучшие практики. Работа НКО.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187373-F486-034B-8E54-9E1B5F3FE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79980"/>
            <a:ext cx="8520600" cy="4029763"/>
          </a:xfrm>
        </p:spPr>
        <p:txBody>
          <a:bodyPr/>
          <a:lstStyle/>
          <a:p>
            <a:pPr algn="just"/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Группа НКО из Тайваня повлияли на решение правительства об реорганизации сферы образования, предоставив результаты исследования о гендерном неравенстве в образовании, экспертную помощь в планировании реформы, а также в дальнейшей ее реализации (например, разработав и реализовав специальные гендерно-ориентированные программы).</a:t>
            </a:r>
          </a:p>
          <a:p>
            <a:pPr marL="114300" indent="0" algn="just">
              <a:buNone/>
            </a:pP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Группа украинских НКО, занимающаяся вопросами гендерного равенства, в 2013 году оказала экспертную и консультирующую поддержку Отделу по вопросам  соблюдения прав ребенка, </a:t>
            </a:r>
            <a:r>
              <a:rPr lang="ru-RU" sz="1600" dirty="0" err="1">
                <a:solidFill>
                  <a:schemeClr val="tx2">
                    <a:lumMod val="10000"/>
                  </a:schemeClr>
                </a:solidFill>
              </a:rPr>
              <a:t>недискриминации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 и гендерному равенству при разработке системы мониторинга обращения с женщинами в местах заключения и случаев насилия в семье, а также программы обучения по предупреждению и противодействию домашнему насилию для участковых милиционеров и судей.  Были также открыты центры социальных услуг для семей, детей и молодежи. </a:t>
            </a:r>
          </a:p>
        </p:txBody>
      </p:sp>
    </p:spTree>
    <p:extLst>
      <p:ext uri="{BB962C8B-B14F-4D97-AF65-F5344CB8AC3E}">
        <p14:creationId xmlns:p14="http://schemas.microsoft.com/office/powerpoint/2010/main" val="87807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38819-AE82-3C4C-9AD3-781EA8288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219741" cy="572700"/>
          </a:xfrm>
        </p:spPr>
        <p:txBody>
          <a:bodyPr/>
          <a:lstStyle/>
          <a:p>
            <a:r>
              <a:rPr lang="ru-RU" dirty="0"/>
              <a:t>Лучшие практики. Профилактические  программы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39F7BF-0FA7-4E46-907F-F3C274E98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57166"/>
            <a:ext cx="8520600" cy="3416400"/>
          </a:xfrm>
        </p:spPr>
        <p:txBody>
          <a:bodyPr/>
          <a:lstStyle/>
          <a:p>
            <a:pPr marL="114300" indent="0" algn="just">
              <a:buNone/>
            </a:pPr>
            <a:r>
              <a:rPr lang="ru-RU" sz="1200" u="sng" dirty="0">
                <a:solidFill>
                  <a:schemeClr val="tx2">
                    <a:lumMod val="10000"/>
                  </a:schemeClr>
                </a:solidFill>
              </a:rPr>
              <a:t>Развитие гендерно-чувствительных подходов к методам профилактики ВИЧ среди женщин, употребляющих наркотики. </a:t>
            </a:r>
          </a:p>
          <a:p>
            <a:pPr marL="114300" indent="0" algn="just">
              <a:buNone/>
            </a:pP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Исследование </a:t>
            </a:r>
            <a:r>
              <a:rPr lang="en-GB" sz="1200" dirty="0">
                <a:solidFill>
                  <a:schemeClr val="tx2">
                    <a:lumMod val="10000"/>
                  </a:schemeClr>
                </a:solidFill>
              </a:rPr>
              <a:t>AID US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 показало, что мужчины и женщины, употребляющие инъекционные наркотики, сталкиваются с различными рисками: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поведение женщин-ПИН сопряжено с большим количеством рисков инфицирования ВИЧ по сравнению с мужчинами, а само же употребление наркотиков часто сопряжено с сексуальными отношениями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по сравнению с мужчинами, женщины-ПИН выразили большую потребность в консультировании, группах поддержки, безопасном (только для женщин) пространстве, а также деятельности, которая способствовала бы тому, чтобы они чувствовали себя более вовлеченными и полезными. </a:t>
            </a:r>
          </a:p>
          <a:p>
            <a:pPr marL="114300" indent="0" algn="just">
              <a:buNone/>
            </a:pPr>
            <a:r>
              <a:rPr lang="ru-RU" sz="1200" u="sng" dirty="0">
                <a:solidFill>
                  <a:schemeClr val="tx2">
                    <a:lumMod val="10000"/>
                  </a:schemeClr>
                </a:solidFill>
              </a:rPr>
              <a:t>Решение: 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новый подход к работе с этой целевой группой включил разработку и внедрение в деятельность НКО гендерно-чувствительных политик и процедур, предоставление прямых и поддерживающих услуг по профилактике ВИЧ/ИППП, направленных непосредственно на женщин. </a:t>
            </a:r>
          </a:p>
          <a:p>
            <a:pPr marL="114300" indent="0" algn="just">
              <a:buNone/>
            </a:pP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Инновационный подход к предоставлению услуг женщинам-ПИН: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err="1">
                <a:solidFill>
                  <a:schemeClr val="tx2">
                    <a:lumMod val="10000"/>
                  </a:schemeClr>
                </a:solidFill>
              </a:rPr>
              <a:t>Аутрич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-работа, сфокусированная на женщинах;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Групповая работа с волонтерами, работающими по принципу «равный–равному»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Вторичный обмен шприцов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Краткосрочный уход за детьми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Кейс-менеджмент для женщин-ПИН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u="sng" dirty="0">
                <a:solidFill>
                  <a:schemeClr val="tx2">
                    <a:lumMod val="10000"/>
                  </a:schemeClr>
                </a:solidFill>
              </a:rPr>
              <a:t>Изменение политик и процедур предоставления услуг женщинам, употребляющим наркотики</a:t>
            </a:r>
          </a:p>
        </p:txBody>
      </p:sp>
    </p:spTree>
    <p:extLst>
      <p:ext uri="{BB962C8B-B14F-4D97-AF65-F5344CB8AC3E}">
        <p14:creationId xmlns:p14="http://schemas.microsoft.com/office/powerpoint/2010/main" val="2649783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5DC64-4A14-C94C-8CFF-5FB03252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гендерного </a:t>
            </a:r>
            <a:r>
              <a:rPr lang="ru-RU" dirty="0" err="1"/>
              <a:t>мейнстриминга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8335BE-FFCB-9D4A-A6C9-6E4902D7B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Подход учета гендерного равенства:</a:t>
            </a: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помещает людей обоих полов в глубь процесса формирования политики и деятельности организации</a:t>
            </a: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ведет к улучшению управленческой работы организации </a:t>
            </a: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касается как женщин, так и мужчин и в полной мере задействует все человеческие ресурсы</a:t>
            </a: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делает заметными в общем ходе развития общества вопросы, касающиеся равенства между женщинами и мужчинами.</a:t>
            </a: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учитывает различия в интересах и манерах поведения, присущих женщинам и мужчинам.</a:t>
            </a:r>
          </a:p>
        </p:txBody>
      </p:sp>
    </p:spTree>
    <p:extLst>
      <p:ext uri="{BB962C8B-B14F-4D97-AF65-F5344CB8AC3E}">
        <p14:creationId xmlns:p14="http://schemas.microsoft.com/office/powerpoint/2010/main" val="3958521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46867-7152-154D-9F3A-E003AAE0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5" y="231961"/>
            <a:ext cx="8895425" cy="572700"/>
          </a:xfrm>
        </p:spPr>
        <p:txBody>
          <a:bodyPr/>
          <a:lstStyle/>
          <a:p>
            <a:r>
              <a:rPr lang="ru-RU" dirty="0"/>
              <a:t>Сложности при реализации гендерного </a:t>
            </a:r>
            <a:r>
              <a:rPr lang="ru-RU" dirty="0" err="1"/>
              <a:t>мейнстриминга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0A3A55-492E-054C-9EE9-9E95F9ED6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50128"/>
            <a:ext cx="8520600" cy="3703611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Неправильная  принятая концепция комплексного подхода и его взаимоотношений с действующими видами политики в области защиты равенства между полами. 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Необходимость определить более широкое понятие равенства полов.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Необходимость при внедрении гендерного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мейнстриминга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учета изменений на уровне процедур: формулирование политических ориентиров, культурные перемены в рамках организаций или введение новых векторов в сфере информации, консалтинга, управления.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Отсутствие подходящих инструментов и технологий.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Недостаточное количество знаний в области равенства полов.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Отсутствие гарантии реального исполнения концепции равенства полов.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700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C6D79-6193-AA4B-B54C-980A1D73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5429"/>
            <a:ext cx="8520600" cy="572700"/>
          </a:xfrm>
        </p:spPr>
        <p:txBody>
          <a:bodyPr/>
          <a:lstStyle/>
          <a:p>
            <a:r>
              <a:rPr lang="ru-RU" dirty="0"/>
              <a:t>Рекомендации по внедрению принципов гендерного </a:t>
            </a:r>
            <a:r>
              <a:rPr lang="ru-RU" dirty="0" err="1"/>
              <a:t>мейнстриминга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2BF39-AEEF-C44C-9DF6-A8A096BA6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Создание локального документа на уровне организации, в котором будут содержаться основные положения внедрения принципов ГМ в деятельность организации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Необходимо учитывать потребности, условия жизни, интересы, специфику работы и женщин, и мужчин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Внедрение данного документа позволит организовать эффективную работу организации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Программы, проекты и исследования, реализованные на основе принципов ГМ будут иметь наибольший эффект для целевой группы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Принципы и основные положения должны быть написаны понятным для всех сотрудников языком и учитываться в любых обстоятельствах</a:t>
            </a:r>
          </a:p>
        </p:txBody>
      </p:sp>
    </p:spTree>
    <p:extLst>
      <p:ext uri="{BB962C8B-B14F-4D97-AF65-F5344CB8AC3E}">
        <p14:creationId xmlns:p14="http://schemas.microsoft.com/office/powerpoint/2010/main" val="79392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24F06-9F0C-6A4B-AEE1-657FB10C4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55" y="0"/>
            <a:ext cx="8520600" cy="572700"/>
          </a:xfrm>
        </p:spPr>
        <p:txBody>
          <a:bodyPr/>
          <a:lstStyle/>
          <a:p>
            <a:r>
              <a:rPr lang="ru-RU" dirty="0"/>
              <a:t>Гендерный </a:t>
            </a:r>
            <a:r>
              <a:rPr lang="ru-RU" dirty="0" err="1"/>
              <a:t>мейнстриминг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C4C8F9-1498-D24C-B67A-163CC10DF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555" y="572700"/>
            <a:ext cx="8787911" cy="3416400"/>
          </a:xfrm>
        </p:spPr>
        <p:txBody>
          <a:bodyPr/>
          <a:lstStyle/>
          <a:p>
            <a:pPr marL="114300" indent="0">
              <a:buNone/>
            </a:pPr>
            <a:r>
              <a:rPr lang="ru-RU" u="sng" dirty="0">
                <a:solidFill>
                  <a:schemeClr val="tx2">
                    <a:lumMod val="10000"/>
                  </a:schemeClr>
                </a:solidFill>
              </a:rPr>
              <a:t>Цель семинара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– повышение информированности об основных принципах, методах и практиках гендерного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мейнстриминга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114300" indent="0">
              <a:buNone/>
            </a:pPr>
            <a:endParaRPr lang="ru-RU" u="sng" dirty="0">
              <a:solidFill>
                <a:schemeClr val="tx2">
                  <a:lumMod val="10000"/>
                </a:schemeClr>
              </a:solidFill>
            </a:endParaRPr>
          </a:p>
          <a:p>
            <a:pPr marL="114300" indent="0">
              <a:buNone/>
            </a:pPr>
            <a:r>
              <a:rPr lang="ru-RU" u="sng" dirty="0">
                <a:solidFill>
                  <a:schemeClr val="tx2">
                    <a:lumMod val="10000"/>
                  </a:schemeClr>
                </a:solidFill>
              </a:rPr>
              <a:t>Задачи семинара: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Понять предпосылки и правовую базу появления гендерного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мейнстриминга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Ознакомиться с ситуацией гендерного неравенства на основании результатов исследований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Изучить основные принципы и методы гендерного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мейнстриминга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Выявить преимущества  и трудности при реализации принципов гендерного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мейнстриминга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Ознакомиться с лучшими практиками гендерного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мейнстриминга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Обсудить возможности и ограничения реализации принципов гендерного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мейнстриминга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 на разных организационных уровнях 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883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784A2-8CC4-F44A-96E0-9B6BA3172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Лучшие практики. Политики организаций.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480897-30F4-5C4B-BD59-9E3AF7D4B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Гендерная политика ВОЗ.</a:t>
            </a:r>
          </a:p>
          <a:p>
            <a:pPr marL="114300" indent="0" algn="just">
              <a:buNone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Цель гендерной политики  - содействие достижению более высокого уровня здоровья как для женщин, так и для мужчин, путем проведения исследований и осуществления стратегий и программ, в которых должное внимание уделяется гендерной проблематике, а также в содействии справедливости и равноправию в отношениях между женщинами и мужчинами.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Политика обеспечения безопасности детей РОО СПСБН «Стеллит».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Политика обеспечения безопасности и защиты детей АНО «Упсала-Цирк»</a:t>
            </a:r>
          </a:p>
        </p:txBody>
      </p:sp>
    </p:spTree>
    <p:extLst>
      <p:ext uri="{BB962C8B-B14F-4D97-AF65-F5344CB8AC3E}">
        <p14:creationId xmlns:p14="http://schemas.microsoft.com/office/powerpoint/2010/main" val="4092121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C81C9-30E6-564F-A919-69E7E367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AF40DC-46E7-4C40-98B2-E87946873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numCol="2"/>
          <a:lstStyle/>
          <a:p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Русакова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Майя Михайловна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Директор РОО СПСБН «Стеллит»,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доцент кафедры прикладной 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и отраслевой социологии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Факультета Социологии СПбГУ</a:t>
            </a:r>
          </a:p>
          <a:p>
            <a:pPr marL="114300" indent="0">
              <a:buNone/>
            </a:pP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  <a:p>
            <a:pPr marL="114300" indent="0">
              <a:buNone/>
            </a:pPr>
            <a:r>
              <a:rPr lang="en-GB" b="1" dirty="0">
                <a:solidFill>
                  <a:schemeClr val="tx2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maia@ngostellit.ru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  <a:p>
            <a:pPr marL="114300" indent="0">
              <a:buNone/>
            </a:pP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  <a:p>
            <a:pPr marL="114300" indent="0">
              <a:buNone/>
            </a:pP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  <a:p>
            <a:pPr marL="114300" indent="0">
              <a:buNone/>
            </a:pP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Руппель Анастасия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Фридриховна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pPr marL="114300" indent="0">
              <a:buNone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Специалист РОО СПСБН «Стеллит»</a:t>
            </a:r>
            <a:endParaRPr lang="en-GB" dirty="0">
              <a:solidFill>
                <a:schemeClr val="tx2">
                  <a:lumMod val="10000"/>
                </a:schemeClr>
              </a:solidFill>
            </a:endParaRPr>
          </a:p>
          <a:p>
            <a:pPr marL="114300" indent="0">
              <a:buNone/>
            </a:pP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pPr marL="114300" indent="0">
              <a:buNone/>
            </a:pPr>
            <a:r>
              <a:rPr lang="en-GB" b="1" dirty="0">
                <a:solidFill>
                  <a:schemeClr val="tx2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anastasija.ruppel@gmail.com</a:t>
            </a:r>
            <a:endParaRPr lang="en-GB" b="1" dirty="0">
              <a:solidFill>
                <a:schemeClr val="tx2">
                  <a:lumMod val="10000"/>
                </a:schemeClr>
              </a:solidFill>
            </a:endParaRP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01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6A8C1-E81F-7C44-842D-1060D5EC1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семинара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94696B-A48E-B54F-996D-0889E000F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Правовая база гендерного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мейнстриминга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Определение гендерного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мейнстриминга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Гендерное неравенство в цифрах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Принципы гендерного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мейнстриминга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Методы гендерного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мейнстриминга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Лучшие практики гендерного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мейнстриминга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Преимущества гендерного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менйстриминга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Сложности при реализации гендерного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мейнстриминга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Рекомендации по внедрению политики с учетом принципов гендерного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мейнстриминга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в организациях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Длительность семинара: 10.00-14.00</a:t>
            </a:r>
          </a:p>
        </p:txBody>
      </p:sp>
    </p:spTree>
    <p:extLst>
      <p:ext uri="{BB962C8B-B14F-4D97-AF65-F5344CB8AC3E}">
        <p14:creationId xmlns:p14="http://schemas.microsoft.com/office/powerpoint/2010/main" val="257332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138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Правовая база гендернего мейнстриминга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710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tx2">
                    <a:lumMod val="10000"/>
                  </a:schemeClr>
                </a:solidFill>
              </a:rPr>
              <a:t>Концепция учета гендерной проблематики была впервые представлена на </a:t>
            </a:r>
            <a:r>
              <a:rPr lang="ru" sz="1400" u="sng" dirty="0">
                <a:solidFill>
                  <a:schemeClr val="tx2">
                    <a:lumMod val="10000"/>
                  </a:schemeClr>
                </a:solidFill>
              </a:rPr>
              <a:t>Найробийской Всемирной конференции </a:t>
            </a:r>
            <a:r>
              <a:rPr lang="ru" sz="1400" dirty="0">
                <a:solidFill>
                  <a:schemeClr val="tx2">
                    <a:lumMod val="10000"/>
                  </a:schemeClr>
                </a:solidFill>
              </a:rPr>
              <a:t>по положению женщин в 1985 году . </a:t>
            </a:r>
            <a:endParaRPr sz="1400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tx2">
                    <a:lumMod val="10000"/>
                  </a:schemeClr>
                </a:solidFill>
              </a:rPr>
              <a:t>Концепция  была учреждена в качестве стратегии международной политики в области гендерного равенства на основе пекинской платформы действий, принятой на </a:t>
            </a:r>
            <a:r>
              <a:rPr lang="ru" sz="1400" u="sng" dirty="0">
                <a:solidFill>
                  <a:schemeClr val="tx2">
                    <a:lumMod val="10000"/>
                  </a:schemeClr>
                </a:solidFill>
              </a:rPr>
              <a:t>четвертой Всемирной конференции ООН по положению женщин в Пекине</a:t>
            </a:r>
            <a:r>
              <a:rPr lang="ru" sz="1400" dirty="0">
                <a:solidFill>
                  <a:schemeClr val="tx2">
                    <a:lumMod val="10000"/>
                  </a:schemeClr>
                </a:solidFill>
              </a:rPr>
              <a:t> в 1995 году. </a:t>
            </a:r>
            <a:endParaRPr sz="1400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 u="sng" dirty="0">
                <a:solidFill>
                  <a:schemeClr val="tx2">
                    <a:lumMod val="10000"/>
                  </a:schemeClr>
                </a:solidFill>
              </a:rPr>
              <a:t>Совет Министров стран Северной Европы</a:t>
            </a:r>
            <a:r>
              <a:rPr lang="ru" sz="1400" dirty="0">
                <a:solidFill>
                  <a:schemeClr val="tx2">
                    <a:lumMod val="10000"/>
                  </a:schemeClr>
                </a:solidFill>
              </a:rPr>
              <a:t> в марте 1995 г. принял в рамках своей деятельности Программу сотрудничества стран Северной Европы в вопросах равенства между полами.</a:t>
            </a:r>
            <a:endParaRPr sz="1400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 u="sng" dirty="0">
                <a:solidFill>
                  <a:schemeClr val="tx2">
                    <a:lumMod val="10000"/>
                  </a:schemeClr>
                </a:solidFill>
              </a:rPr>
              <a:t>В 1995 г. Совет Европы</a:t>
            </a:r>
            <a:r>
              <a:rPr lang="ru" sz="1400" dirty="0">
                <a:solidFill>
                  <a:schemeClr val="tx2">
                    <a:lumMod val="10000"/>
                  </a:schemeClr>
                </a:solidFill>
              </a:rPr>
              <a:t> принял решение образовать Группу специалистов по вопросу о комплексном подходе к проблеме равенства между полами.</a:t>
            </a:r>
            <a:endParaRPr sz="1400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tx2">
                    <a:lumMod val="10000"/>
                  </a:schemeClr>
                </a:solidFill>
              </a:rPr>
              <a:t>В 1998 году </a:t>
            </a:r>
            <a:r>
              <a:rPr lang="ru" sz="1400" u="sng" dirty="0">
                <a:solidFill>
                  <a:schemeClr val="tx2">
                    <a:lumMod val="10000"/>
                  </a:schemeClr>
                </a:solidFill>
              </a:rPr>
              <a:t>Совет Европы</a:t>
            </a:r>
            <a:r>
              <a:rPr lang="ru" sz="1400" dirty="0">
                <a:solidFill>
                  <a:schemeClr val="tx2">
                    <a:lumMod val="10000"/>
                  </a:schemeClr>
                </a:solidFill>
              </a:rPr>
              <a:t> определил гендерней мейнстриминг  следующим образом:</a:t>
            </a:r>
            <a:endParaRPr sz="1400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 i="1" dirty="0">
                <a:solidFill>
                  <a:schemeClr val="tx2">
                    <a:lumMod val="10000"/>
                  </a:schemeClr>
                </a:solidFill>
              </a:rPr>
              <a:t>“Реорганизация, совершенствование, развитие и оценка политических процессов, с тем чтобы перспектива гендерного равенства была включена во все стратегии на всех уровнях и на всех этапах участниками, обычно участвующими в разработке политики.”</a:t>
            </a:r>
            <a:endParaRPr sz="1400" i="1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18899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Гендерный мейнстриминг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76169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ru" u="sng" dirty="0">
                <a:solidFill>
                  <a:schemeClr val="tx2">
                    <a:lumMod val="10000"/>
                  </a:schemeClr>
                </a:solidFill>
              </a:rPr>
              <a:t>Гендерный мейнстриминг  </a:t>
            </a:r>
            <a:r>
              <a:rPr lang="ru" dirty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ru" i="1" dirty="0">
                <a:solidFill>
                  <a:schemeClr val="tx2">
                    <a:lumMod val="10000"/>
                  </a:schemeClr>
                </a:solidFill>
              </a:rPr>
              <a:t>или концепция учета гендерной преблематики</a:t>
            </a:r>
            <a:r>
              <a:rPr lang="ru" dirty="0">
                <a:solidFill>
                  <a:schemeClr val="tx2">
                    <a:lumMod val="10000"/>
                  </a:schemeClr>
                </a:solidFill>
              </a:rPr>
              <a:t>) -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это процесс оценки возникающих для женщин и мужчин последствий любых планируемых мер, включая законодательство, политику или программы, во всех областях и на всех уровнях. Речь идет о стратегии, благодаря которой проблемы, встающие перед женщинами и мужчинами, и накопленный ими опыт должны стать одним из неотъемлемых направлений деятельности в процессе разработки, осуществления, контроля и оценки политики и программ во всех сферах политической, экономической и общественной жизни, с тем чтобы и женщины и мужчины в равной степени пользовались плодами таких усилий и для неравенства не оставалось места. </a:t>
            </a:r>
          </a:p>
          <a:p>
            <a:pPr marL="0" lvl="0" indent="0" algn="just">
              <a:buNone/>
            </a:pP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ru" u="sng" dirty="0">
                <a:solidFill>
                  <a:schemeClr val="tx2">
                    <a:lumMod val="10000"/>
                  </a:schemeClr>
                </a:solidFill>
              </a:rPr>
              <a:t>Цель гендерного мейнстриминга </a:t>
            </a:r>
            <a:r>
              <a:rPr lang="ru" dirty="0">
                <a:solidFill>
                  <a:schemeClr val="tx2">
                    <a:lumMod val="10000"/>
                  </a:schemeClr>
                </a:solidFill>
              </a:rPr>
              <a:t> - преодолеть негативные воздействия существующих взаимоотношений между полами и обеспечить их равенство.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2D708-B22D-C745-935C-C01195159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7573"/>
            <a:ext cx="8520600" cy="572700"/>
          </a:xfrm>
        </p:spPr>
        <p:txBody>
          <a:bodyPr/>
          <a:lstStyle/>
          <a:p>
            <a:r>
              <a:rPr lang="ru-RU" dirty="0"/>
              <a:t>Гендерное неравенство в мире в цифрах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1934BC-DD1B-DF45-AC51-97CD67CFB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93438"/>
            <a:ext cx="8520600" cy="3416400"/>
          </a:xfrm>
        </p:spPr>
        <p:txBody>
          <a:bodyPr/>
          <a:lstStyle/>
          <a:p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В 18 странах муж может официально запретить жене работать, в 39 странах мальчики и девочки имеют разные права на наследство, в 49 странах отсутствуют законы, запрещающие домашнее насилие.</a:t>
            </a:r>
          </a:p>
          <a:p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Несмотря на активное участие женщин в политической жизни стран, на долю женщин сегодня приходится 23,7 % мест в государственных парламентах, что пока не отвечает принципу гендерного паритета.</a:t>
            </a:r>
          </a:p>
          <a:p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Немногим более половины (52 %) женщин в возрасте от 15 до 49 лет, состоящих в браке или внебрачном союзе, сами принимают решения относительно вступления в сексуальные отношения по обоюдному согласию, использования контрацептивов и получения медицинских услуг.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94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441A5-A32C-A941-86B4-B5FFFB88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Гендерное неравенство в мире в цифрах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220DF1-F85F-4946-B3FF-19D9F9041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2416348"/>
          </a:xfrm>
        </p:spPr>
        <p:txBody>
          <a:bodyPr/>
          <a:lstStyle/>
          <a:p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Доля женщин, имеющих права на землю, составляет лишь 13 процентов в глобальном масштабе.</a:t>
            </a:r>
          </a:p>
          <a:p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Соотношение женщин, занятых вне сельскохозяйственной отрасли и получающих заработную плату, выросло с 35 процентов в 1990 году до 41% в 2015 году.</a:t>
            </a:r>
          </a:p>
          <a:p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В 46 странах доля женщин хотя бы в одной палате парламента составляет 30 %.</a:t>
            </a:r>
          </a:p>
          <a:p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Почти две трети стран в развивающихся регионах достигли гендерного баланса в начальном образовании только к 2015 году.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E5BEB5-FFBB-2C4A-9920-0FAA0D047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988" y="3289854"/>
            <a:ext cx="3146024" cy="17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7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FE98A-CB84-7942-83E0-64AD3DCE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Гендерное неравенство в России в цифрах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B6981C-B87D-5F48-941F-E7212837A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Россия занимает 81-е место в рейтинге гендерного равенства, согласно отчету о гендерном неравенстве Международного экономического форума.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В среднем разрыв между мужчинами и женщинами в России составляет 29,4%. 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При этом неравенство по заработной плате составляет 28,8%, а по доходам в целом — на 42,1%. 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Доля женщин среди менеджеров и высокопоставленных сотрудников госорганов в России составляет 41,8%, среди членов правления компаний — 7%, среди министров — 12,9%, среди парламентариев — 15,8%.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884112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2921</Words>
  <Application>Microsoft Macintosh PowerPoint</Application>
  <PresentationFormat>Экран (16:9)</PresentationFormat>
  <Paragraphs>219</Paragraphs>
  <Slides>31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Wingdings</vt:lpstr>
      <vt:lpstr>Alfa Slab One</vt:lpstr>
      <vt:lpstr>Courier New</vt:lpstr>
      <vt:lpstr>Proxima Nova</vt:lpstr>
      <vt:lpstr>Gameday</vt:lpstr>
      <vt:lpstr>Гендерный мейнстриминг</vt:lpstr>
      <vt:lpstr>Ведущие семинара</vt:lpstr>
      <vt:lpstr>Гендерный мейнстриминг</vt:lpstr>
      <vt:lpstr>Содержание семинара</vt:lpstr>
      <vt:lpstr>Правовая база гендернего мейнстриминга</vt:lpstr>
      <vt:lpstr>Гендерный мейнстриминг</vt:lpstr>
      <vt:lpstr>Гендерное неравенство в мире в цифрах</vt:lpstr>
      <vt:lpstr>Гендерное неравенство в мире в цифрах</vt:lpstr>
      <vt:lpstr>Гендерное неравенство в России в цифрах</vt:lpstr>
      <vt:lpstr>Гендерное неравенство в России в цифрах</vt:lpstr>
      <vt:lpstr>Гендерное неравенство в России в цифрах</vt:lpstr>
      <vt:lpstr>Принципы гендерного мейнстриминга</vt:lpstr>
      <vt:lpstr>Методы реализации гендерного мейнстриминга</vt:lpstr>
      <vt:lpstr>Лучшие практики. Цели устойчивого развития</vt:lpstr>
      <vt:lpstr>Лучшие практики. Государственный уровень.</vt:lpstr>
      <vt:lpstr>Лучшие практики. Инфраструктуру города </vt:lpstr>
      <vt:lpstr>Лучшие практики. Инфраструктуру города</vt:lpstr>
      <vt:lpstr>Лучшие практики. Такси. </vt:lpstr>
      <vt:lpstr>Лучшие практики. Работа.</vt:lpstr>
      <vt:lpstr>Лучшие практики. Образование.</vt:lpstr>
      <vt:lpstr>Лучшие практики. Высшее образование.</vt:lpstr>
      <vt:lpstr>Лучшие практики. Гендерный аудит в организациях.</vt:lpstr>
      <vt:lpstr>Интеграция гендерных аспектов в контроль над сектором безопасности со стороны институтов омбудсмена и национальных правозащитных институтов</vt:lpstr>
      <vt:lpstr>Аудит интеграции гендерных аспектов в деятельность вооруженных сил Новой Зеландии </vt:lpstr>
      <vt:lpstr>Лучшие практики. Работа НКО.</vt:lpstr>
      <vt:lpstr>Лучшие практики. Профилактические  программы</vt:lpstr>
      <vt:lpstr>Преимущества гендерного мейнстриминга</vt:lpstr>
      <vt:lpstr>Сложности при реализации гендерного мейнстриминга</vt:lpstr>
      <vt:lpstr>Рекомендации по внедрению принципов гендерного мейнстриминга</vt:lpstr>
      <vt:lpstr>Лучшие практики. Политики организаций.</vt:lpstr>
      <vt:lpstr>Спасибо за внимание!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Гендерный мейнстриминг</dc:title>
  <cp:lastModifiedBy>Анастасия Руппель</cp:lastModifiedBy>
  <cp:revision>57</cp:revision>
  <dcterms:modified xsi:type="dcterms:W3CDTF">2020-03-25T05:20:33Z</dcterms:modified>
</cp:coreProperties>
</file>